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97" r:id="rId4"/>
    <p:sldId id="258" r:id="rId5"/>
    <p:sldId id="259" r:id="rId6"/>
    <p:sldId id="260" r:id="rId7"/>
    <p:sldId id="261" r:id="rId8"/>
    <p:sldId id="296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98" r:id="rId32"/>
    <p:sldId id="285" r:id="rId33"/>
    <p:sldId id="299" r:id="rId34"/>
    <p:sldId id="293" r:id="rId35"/>
    <p:sldId id="295" r:id="rId36"/>
    <p:sldId id="294" r:id="rId3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80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I Уровень</c:v>
                </c:pt>
                <c:pt idx="1">
                  <c:v>II Уровень</c:v>
                </c:pt>
                <c:pt idx="2">
                  <c:v>III Уровень</c:v>
                </c:pt>
                <c:pt idx="3">
                  <c:v>IV Уровень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4</c:v>
                </c:pt>
                <c:pt idx="1">
                  <c:v>5</c:v>
                </c:pt>
                <c:pt idx="2">
                  <c:v>44</c:v>
                </c:pt>
                <c:pt idx="3">
                  <c:v>50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rgbClr val="00B050"/>
            </a:solidFill>
            <a:ln w="38100" cap="flat" cmpd="sng" algn="ctr">
              <a:solidFill>
                <a:schemeClr val="lt1"/>
              </a:solidFill>
              <a:prstDash val="solid"/>
            </a:ln>
            <a:effectLst>
              <a:outerShdw blurRad="57150" dist="38100" dir="5400000" algn="ctr" rotWithShape="0">
                <a:schemeClr val="accent1">
                  <a:shade val="9000"/>
                  <a:alpha val="48000"/>
                  <a:satMod val="105000"/>
                </a:scheme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8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I Уровень</c:v>
                </c:pt>
                <c:pt idx="1">
                  <c:v>II Уровень</c:v>
                </c:pt>
                <c:pt idx="2">
                  <c:v>III Уровень</c:v>
                </c:pt>
                <c:pt idx="3">
                  <c:v>IV Уровень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8</c:v>
                </c:pt>
                <c:pt idx="1">
                  <c:v>14</c:v>
                </c:pt>
                <c:pt idx="2">
                  <c:v>50</c:v>
                </c:pt>
                <c:pt idx="3">
                  <c:v>93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44184016"/>
        <c:axId val="344184560"/>
      </c:barChart>
      <c:catAx>
        <c:axId val="34418401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344184560"/>
        <c:crosses val="autoZero"/>
        <c:auto val="1"/>
        <c:lblAlgn val="ctr"/>
        <c:lblOffset val="100"/>
        <c:noMultiLvlLbl val="0"/>
      </c:catAx>
      <c:valAx>
        <c:axId val="344184560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344184016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40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I Уровень</c:v>
                </c:pt>
                <c:pt idx="1">
                  <c:v>II Уровень</c:v>
                </c:pt>
                <c:pt idx="2">
                  <c:v>III Уровень</c:v>
                </c:pt>
                <c:pt idx="3">
                  <c:v>IV Уровень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18</c:v>
                </c:pt>
                <c:pt idx="1">
                  <c:v>27</c:v>
                </c:pt>
                <c:pt idx="2">
                  <c:v>25</c:v>
                </c:pt>
                <c:pt idx="3">
                  <c:v>30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rgbClr val="00B050"/>
            </a:solidFill>
            <a:ln>
              <a:solidFill>
                <a:schemeClr val="accent1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I Уровень</c:v>
                </c:pt>
                <c:pt idx="1">
                  <c:v>II Уровень</c:v>
                </c:pt>
                <c:pt idx="2">
                  <c:v>III Уровень</c:v>
                </c:pt>
                <c:pt idx="3">
                  <c:v>IV Уровень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26</c:v>
                </c:pt>
                <c:pt idx="1">
                  <c:v>31</c:v>
                </c:pt>
                <c:pt idx="2">
                  <c:v>15</c:v>
                </c:pt>
                <c:pt idx="3">
                  <c:v>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44190000"/>
        <c:axId val="344187824"/>
      </c:barChart>
      <c:catAx>
        <c:axId val="34419000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344187824"/>
        <c:crosses val="autoZero"/>
        <c:auto val="1"/>
        <c:lblAlgn val="ctr"/>
        <c:lblOffset val="100"/>
        <c:noMultiLvlLbl val="0"/>
      </c:catAx>
      <c:valAx>
        <c:axId val="344187824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344190000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1"/>
            </a:solidFill>
            <a:ln w="25400" cap="flat" cmpd="sng" algn="ctr">
              <a:solidFill>
                <a:schemeClr val="accent2">
                  <a:shade val="50000"/>
                </a:schemeClr>
              </a:solidFill>
              <a:prstDash val="solid"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300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Готов </c:v>
                </c:pt>
                <c:pt idx="1">
                  <c:v>Частично готов</c:v>
                </c:pt>
                <c:pt idx="2">
                  <c:v> Не готов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82</c:v>
                </c:pt>
                <c:pt idx="1">
                  <c:v>11</c:v>
                </c:pt>
                <c:pt idx="2">
                  <c:v>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8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Готов </c:v>
                </c:pt>
                <c:pt idx="1">
                  <c:v>Частично готов</c:v>
                </c:pt>
                <c:pt idx="2">
                  <c:v> Не готов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133</c:v>
                </c:pt>
                <c:pt idx="1">
                  <c:v>23</c:v>
                </c:pt>
                <c:pt idx="2">
                  <c:v>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44185648"/>
        <c:axId val="344180752"/>
      </c:barChart>
      <c:catAx>
        <c:axId val="3441856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344180752"/>
        <c:crosses val="autoZero"/>
        <c:auto val="1"/>
        <c:lblAlgn val="ctr"/>
        <c:lblOffset val="100"/>
        <c:noMultiLvlLbl val="0"/>
      </c:catAx>
      <c:valAx>
        <c:axId val="344180752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344185648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rgbClr val="0070C0"/>
            </a:solidFill>
            <a:ln w="25400" cap="flat" cmpd="sng" algn="ctr">
              <a:solidFill>
                <a:schemeClr val="accent2">
                  <a:shade val="50000"/>
                </a:schemeClr>
              </a:solidFill>
              <a:prstDash val="solid"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80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Готов </c:v>
                </c:pt>
                <c:pt idx="1">
                  <c:v>Частично готов</c:v>
                </c:pt>
                <c:pt idx="2">
                  <c:v> Не готов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48</c:v>
                </c:pt>
                <c:pt idx="1">
                  <c:v>18</c:v>
                </c:pt>
                <c:pt idx="2">
                  <c:v>34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8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Готов </c:v>
                </c:pt>
                <c:pt idx="1">
                  <c:v>Частично готов</c:v>
                </c:pt>
                <c:pt idx="2">
                  <c:v> Не готов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57</c:v>
                </c:pt>
                <c:pt idx="1">
                  <c:v>16</c:v>
                </c:pt>
                <c:pt idx="2">
                  <c:v>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44181840"/>
        <c:axId val="344188368"/>
      </c:barChart>
      <c:catAx>
        <c:axId val="34418184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344188368"/>
        <c:crosses val="autoZero"/>
        <c:auto val="1"/>
        <c:lblAlgn val="ctr"/>
        <c:lblOffset val="100"/>
        <c:noMultiLvlLbl val="0"/>
      </c:catAx>
      <c:valAx>
        <c:axId val="344188368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344181840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rgbClr val="0070C0"/>
            </a:solidFill>
            <a:ln w="25400" cap="flat" cmpd="sng" algn="ctr">
              <a:solidFill>
                <a:schemeClr val="accent2">
                  <a:shade val="50000"/>
                </a:schemeClr>
              </a:solidFill>
              <a:prstDash val="solid"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80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Готов </c:v>
                </c:pt>
                <c:pt idx="1">
                  <c:v>Частично готов</c:v>
                </c:pt>
                <c:pt idx="2">
                  <c:v> Не готов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131</c:v>
                </c:pt>
                <c:pt idx="1">
                  <c:v>29</c:v>
                </c:pt>
                <c:pt idx="2">
                  <c:v>41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8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Готов </c:v>
                </c:pt>
                <c:pt idx="1">
                  <c:v>Частично готов</c:v>
                </c:pt>
                <c:pt idx="2">
                  <c:v> Не готов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190</c:v>
                </c:pt>
                <c:pt idx="1">
                  <c:v>39</c:v>
                </c:pt>
                <c:pt idx="2">
                  <c:v>14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44190544"/>
        <c:axId val="344181296"/>
      </c:barChart>
      <c:catAx>
        <c:axId val="34419054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344181296"/>
        <c:crosses val="autoZero"/>
        <c:auto val="1"/>
        <c:lblAlgn val="ctr"/>
        <c:lblOffset val="100"/>
        <c:noMultiLvlLbl val="0"/>
      </c:catAx>
      <c:valAx>
        <c:axId val="344181296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344190544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485AD-285D-46ED-9008-CA03052FBC88}" type="datetimeFigureOut">
              <a:rPr lang="ru-RU" smtClean="0"/>
              <a:pPr/>
              <a:t>20.07.2021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1A986-98D9-4155-AD41-CC3A87B6ED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485AD-285D-46ED-9008-CA03052FBC88}" type="datetimeFigureOut">
              <a:rPr lang="ru-RU" smtClean="0"/>
              <a:pPr/>
              <a:t>20.07.2021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1A986-98D9-4155-AD41-CC3A87B6ED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485AD-285D-46ED-9008-CA03052FBC88}" type="datetimeFigureOut">
              <a:rPr lang="ru-RU" smtClean="0"/>
              <a:pPr/>
              <a:t>20.07.2021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1A986-98D9-4155-AD41-CC3A87B6ED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485AD-285D-46ED-9008-CA03052FBC88}" type="datetimeFigureOut">
              <a:rPr lang="ru-RU" smtClean="0"/>
              <a:pPr/>
              <a:t>20.07.2021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1A986-98D9-4155-AD41-CC3A87B6ED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485AD-285D-46ED-9008-CA03052FBC88}" type="datetimeFigureOut">
              <a:rPr lang="ru-RU" smtClean="0"/>
              <a:pPr/>
              <a:t>20.07.2021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1A986-98D9-4155-AD41-CC3A87B6ED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485AD-285D-46ED-9008-CA03052FBC88}" type="datetimeFigureOut">
              <a:rPr lang="ru-RU" smtClean="0"/>
              <a:pPr/>
              <a:t>20.07.2021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1A986-98D9-4155-AD41-CC3A87B6ED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485AD-285D-46ED-9008-CA03052FBC88}" type="datetimeFigureOut">
              <a:rPr lang="ru-RU" smtClean="0"/>
              <a:pPr/>
              <a:t>20.07.2021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1A986-98D9-4155-AD41-CC3A87B6ED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485AD-285D-46ED-9008-CA03052FBC88}" type="datetimeFigureOut">
              <a:rPr lang="ru-RU" smtClean="0"/>
              <a:pPr/>
              <a:t>20.07.2021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1A986-98D9-4155-AD41-CC3A87B6ED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485AD-285D-46ED-9008-CA03052FBC88}" type="datetimeFigureOut">
              <a:rPr lang="ru-RU" smtClean="0"/>
              <a:pPr/>
              <a:t>20.07.2021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1A986-98D9-4155-AD41-CC3A87B6ED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485AD-285D-46ED-9008-CA03052FBC88}" type="datetimeFigureOut">
              <a:rPr lang="ru-RU" smtClean="0"/>
              <a:pPr/>
              <a:t>20.07.2021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1A986-98D9-4155-AD41-CC3A87B6ED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485AD-285D-46ED-9008-CA03052FBC88}" type="datetimeFigureOut">
              <a:rPr lang="ru-RU" smtClean="0"/>
              <a:pPr/>
              <a:t>20.07.2021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1B71A986-98D9-4155-AD41-CC3A87B6ED9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F4485AD-285D-46ED-9008-CA03052FBC88}" type="datetimeFigureOut">
              <a:rPr lang="ru-RU" smtClean="0"/>
              <a:pPr/>
              <a:t>20.07.2021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B71A986-98D9-4155-AD41-CC3A87B6ED94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2276872"/>
            <a:ext cx="7851648" cy="1828800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>
                <a:solidFill>
                  <a:schemeClr val="tx1"/>
                </a:solidFill>
              </a:rPr>
              <a:t>Результаты мониторинга стартовой готовности к школе у воспитанников подготовительных групп</a:t>
            </a:r>
            <a:endParaRPr lang="ru-RU" sz="4400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9592" y="4365104"/>
            <a:ext cx="7854696" cy="1752600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Июнь 2021г</a:t>
            </a:r>
            <a:r>
              <a:rPr lang="ru-RU" dirty="0" smtClean="0"/>
              <a:t>.</a:t>
            </a:r>
          </a:p>
          <a:p>
            <a:r>
              <a:rPr lang="ru-RU" sz="1900" dirty="0" smtClean="0"/>
              <a:t>Совещание руководителей образовательных организаций, реализующих образовательную программу дошкольного образования</a:t>
            </a:r>
          </a:p>
          <a:p>
            <a:r>
              <a:rPr lang="ru-RU" sz="1900" dirty="0" smtClean="0"/>
              <a:t>Зимина И.Н.</a:t>
            </a:r>
          </a:p>
          <a:p>
            <a:r>
              <a:rPr lang="ru-RU" sz="1900" dirty="0"/>
              <a:t>м</a:t>
            </a:r>
            <a:r>
              <a:rPr lang="ru-RU" sz="1900" dirty="0" smtClean="0"/>
              <a:t>етодист по дошкольному образованию</a:t>
            </a:r>
            <a:endParaRPr lang="ru-RU" sz="1900" dirty="0"/>
          </a:p>
        </p:txBody>
      </p:sp>
    </p:spTree>
    <p:extLst>
      <p:ext uri="{BB962C8B-B14F-4D97-AF65-F5344CB8AC3E}">
        <p14:creationId xmlns:p14="http://schemas.microsoft.com/office/powerpoint/2010/main" val="737456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8147248" cy="564672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chemeClr val="tx1"/>
                </a:solidFill>
              </a:rPr>
              <a:t>МБДОУ Алексеевский детский сад №3 «Петушок»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818978"/>
            <a:ext cx="8363272" cy="5616624"/>
          </a:xfrm>
        </p:spPr>
        <p:txBody>
          <a:bodyPr>
            <a:normAutofit/>
          </a:bodyPr>
          <a:lstStyle/>
          <a:p>
            <a:pPr algn="ctr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Протестировано- </a:t>
            </a:r>
            <a:r>
              <a:rPr lang="ru-RU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39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человек (47 выпускников)</a:t>
            </a:r>
          </a:p>
          <a:p>
            <a:pPr algn="ctr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Из них:</a:t>
            </a:r>
          </a:p>
          <a:p>
            <a:r>
              <a:rPr lang="en-US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</a:t>
            </a:r>
            <a:r>
              <a:rPr lang="ru-RU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уровень-19 человек                                                Готов-31 чел.</a:t>
            </a:r>
            <a:endParaRPr lang="en-US" sz="18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</a:t>
            </a:r>
            <a:r>
              <a:rPr lang="ru-RU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уровень- 12 человек                                               Частично готов- 6 чел</a:t>
            </a:r>
            <a:endParaRPr lang="en-US" sz="18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ru-RU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уровень- 5 человека                                                 Не готов- 2 чел.</a:t>
            </a:r>
            <a:endParaRPr lang="en-US" sz="18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уровень-  3 человек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5284100"/>
              </p:ext>
            </p:extLst>
          </p:nvPr>
        </p:nvGraphicFramePr>
        <p:xfrm>
          <a:off x="436712" y="3140968"/>
          <a:ext cx="8496943" cy="29838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3849"/>
                <a:gridCol w="1213849"/>
                <a:gridCol w="1213849"/>
                <a:gridCol w="1213849"/>
                <a:gridCol w="1213849"/>
                <a:gridCol w="1213849"/>
                <a:gridCol w="1213849"/>
              </a:tblGrid>
              <a:tr h="1041126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Уровень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Зрительно-моторная координация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Математические представления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Мыслительные процессы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Звукобуквенный анализ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err="1" smtClean="0"/>
                        <a:t>Саморегуляция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Внимание</a:t>
                      </a:r>
                      <a:endParaRPr lang="ru-RU" sz="1400" dirty="0"/>
                    </a:p>
                  </a:txBody>
                  <a:tcPr/>
                </a:tc>
              </a:tr>
              <a:tr h="615058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Высокий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24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37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31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23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21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28</a:t>
                      </a:r>
                      <a:endParaRPr lang="ru-RU" sz="3600" dirty="0"/>
                    </a:p>
                  </a:txBody>
                  <a:tcPr/>
                </a:tc>
              </a:tr>
              <a:tr h="662535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средний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7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1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6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8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10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8</a:t>
                      </a:r>
                      <a:endParaRPr lang="ru-RU" sz="3600" dirty="0"/>
                    </a:p>
                  </a:txBody>
                  <a:tcPr/>
                </a:tc>
              </a:tr>
              <a:tr h="54903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низкий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rgbClr val="FF0000"/>
                          </a:solidFill>
                        </a:rPr>
                        <a:t>8</a:t>
                      </a:r>
                      <a:endParaRPr lang="ru-RU" sz="3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1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2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rgbClr val="FF0000"/>
                          </a:solidFill>
                        </a:rPr>
                        <a:t>8</a:t>
                      </a:r>
                      <a:endParaRPr lang="ru-RU" sz="3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rgbClr val="FF0000"/>
                          </a:solidFill>
                        </a:rPr>
                        <a:t>8</a:t>
                      </a:r>
                      <a:endParaRPr lang="ru-RU" sz="3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3</a:t>
                      </a:r>
                      <a:endParaRPr lang="ru-RU" sz="3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70076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8147248" cy="564672"/>
          </a:xfrm>
        </p:spPr>
        <p:txBody>
          <a:bodyPr>
            <a:noAutofit/>
          </a:bodyPr>
          <a:lstStyle/>
          <a:p>
            <a:r>
              <a:rPr lang="ru-RU" sz="2800" dirty="0" smtClean="0"/>
              <a:t>МБДОУ Алексеевский детский сад №2 «Зайчик»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836712"/>
            <a:ext cx="8363272" cy="5616624"/>
          </a:xfrm>
        </p:spPr>
        <p:txBody>
          <a:bodyPr>
            <a:normAutofit/>
          </a:bodyPr>
          <a:lstStyle/>
          <a:p>
            <a:pPr algn="ctr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Протестировано- 13 человек (13 выпускников).</a:t>
            </a:r>
          </a:p>
          <a:p>
            <a:pPr algn="ctr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Из них:</a:t>
            </a:r>
          </a:p>
          <a:p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</a:t>
            </a:r>
            <a:r>
              <a:rPr lang="ru-RU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уровень-3 человека                                                  Готов-7 чел.</a:t>
            </a:r>
            <a:endParaRPr lang="en-US" sz="1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</a:t>
            </a:r>
            <a:r>
              <a:rPr lang="ru-RU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уровень- 8 человек                                                   Частично готов- 5 чел.</a:t>
            </a:r>
            <a:endParaRPr lang="en-US" sz="1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ru-RU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уровень- 1 человек                                                     Не готов- 1 чел.</a:t>
            </a:r>
            <a:endParaRPr lang="en-US" sz="1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уровень- 1 человек</a:t>
            </a:r>
          </a:p>
          <a:p>
            <a:pPr marL="0" indent="0">
              <a:buNone/>
            </a:pPr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9183277"/>
              </p:ext>
            </p:extLst>
          </p:nvPr>
        </p:nvGraphicFramePr>
        <p:xfrm>
          <a:off x="323528" y="2996952"/>
          <a:ext cx="8496943" cy="29838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3849"/>
                <a:gridCol w="1213849"/>
                <a:gridCol w="1213849"/>
                <a:gridCol w="1213849"/>
                <a:gridCol w="1213849"/>
                <a:gridCol w="1213849"/>
                <a:gridCol w="1213849"/>
              </a:tblGrid>
              <a:tr h="1041126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Уровень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Зрительно-моторная координация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Математические представления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Мыслительные процессы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Звукобуквенный анализ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err="1" smtClean="0"/>
                        <a:t>Саморегуляция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Внимание</a:t>
                      </a:r>
                      <a:endParaRPr lang="ru-RU" sz="1400" dirty="0"/>
                    </a:p>
                  </a:txBody>
                  <a:tcPr/>
                </a:tc>
              </a:tr>
              <a:tr h="615058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Высокий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3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12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5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12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7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12</a:t>
                      </a:r>
                      <a:endParaRPr lang="ru-RU" sz="3600" dirty="0"/>
                    </a:p>
                  </a:txBody>
                  <a:tcPr/>
                </a:tc>
              </a:tr>
              <a:tr h="662535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средний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-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-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5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-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5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-</a:t>
                      </a:r>
                      <a:endParaRPr lang="ru-RU" sz="3600" dirty="0"/>
                    </a:p>
                  </a:txBody>
                  <a:tcPr/>
                </a:tc>
              </a:tr>
              <a:tr h="54903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низкий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rgbClr val="FF0000"/>
                          </a:solidFill>
                        </a:rPr>
                        <a:t>10</a:t>
                      </a:r>
                      <a:endParaRPr lang="ru-RU" sz="3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1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3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1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1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1</a:t>
                      </a:r>
                      <a:endParaRPr lang="ru-RU" sz="3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22687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8147248" cy="564672"/>
          </a:xfrm>
        </p:spPr>
        <p:txBody>
          <a:bodyPr>
            <a:noAutofit/>
          </a:bodyPr>
          <a:lstStyle/>
          <a:p>
            <a:r>
              <a:rPr lang="ru-RU" sz="2800" dirty="0" smtClean="0"/>
              <a:t>МБДОУ Алексеевский детский сад №5 «Солнышко»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836712"/>
            <a:ext cx="8363272" cy="5616624"/>
          </a:xfrm>
        </p:spPr>
        <p:txBody>
          <a:bodyPr>
            <a:normAutofit/>
          </a:bodyPr>
          <a:lstStyle/>
          <a:p>
            <a:pPr algn="ctr"/>
            <a:r>
              <a:rPr lang="ru-RU" sz="1800" dirty="0" smtClean="0"/>
              <a:t>Протестировано- 22 человека (25 выпускников). </a:t>
            </a:r>
          </a:p>
          <a:p>
            <a:pPr algn="ctr"/>
            <a:r>
              <a:rPr lang="ru-RU" sz="1800" dirty="0" smtClean="0"/>
              <a:t>Из них:</a:t>
            </a:r>
          </a:p>
          <a:p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</a:t>
            </a:r>
            <a:r>
              <a:rPr lang="ru-RU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уровень-19 человек                                          Готов-20 чел.</a:t>
            </a:r>
            <a:endParaRPr lang="en-US" sz="1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</a:t>
            </a:r>
            <a:r>
              <a:rPr lang="ru-RU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уровень- 1 человек                                           Частично готов- 2 чел</a:t>
            </a:r>
            <a:endParaRPr lang="en-US" sz="1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ru-RU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уровень- 2 человек                                             Не готов- 0 чел.</a:t>
            </a:r>
            <a:endParaRPr lang="en-US" sz="1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уровень- 0 человек</a:t>
            </a:r>
          </a:p>
          <a:p>
            <a:pPr marL="0" indent="0">
              <a:buNone/>
            </a:pPr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011714"/>
              </p:ext>
            </p:extLst>
          </p:nvPr>
        </p:nvGraphicFramePr>
        <p:xfrm>
          <a:off x="251520" y="2708920"/>
          <a:ext cx="8496943" cy="30062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3849"/>
                <a:gridCol w="1213849"/>
                <a:gridCol w="1213849"/>
                <a:gridCol w="1213849"/>
                <a:gridCol w="1213849"/>
                <a:gridCol w="1213849"/>
                <a:gridCol w="1213849"/>
              </a:tblGrid>
              <a:tr h="1041126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Уровень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Зрительно-моторная координация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Математические представления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Мыслительные процессы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Звукобуквенный анализ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err="1" smtClean="0"/>
                        <a:t>Саморегуляция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Внимание</a:t>
                      </a:r>
                      <a:endParaRPr lang="ru-RU" sz="1400" dirty="0"/>
                    </a:p>
                  </a:txBody>
                  <a:tcPr/>
                </a:tc>
              </a:tr>
              <a:tr h="662535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Высокий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17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22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20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21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15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21</a:t>
                      </a:r>
                      <a:endParaRPr lang="ru-RU" sz="3600" dirty="0"/>
                    </a:p>
                  </a:txBody>
                  <a:tcPr/>
                </a:tc>
              </a:tr>
              <a:tr h="662535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средний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2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-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2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-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5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1</a:t>
                      </a:r>
                      <a:endParaRPr lang="ru-RU" sz="3600" dirty="0"/>
                    </a:p>
                  </a:txBody>
                  <a:tcPr/>
                </a:tc>
              </a:tr>
              <a:tr h="54903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низкий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3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-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-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1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2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-</a:t>
                      </a:r>
                      <a:endParaRPr lang="ru-RU" sz="3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5631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8147248" cy="564672"/>
          </a:xfrm>
        </p:spPr>
        <p:txBody>
          <a:bodyPr>
            <a:noAutofit/>
          </a:bodyPr>
          <a:lstStyle/>
          <a:p>
            <a:r>
              <a:rPr lang="ru-RU" sz="2800" dirty="0" smtClean="0"/>
              <a:t>МБДОУ Алексеевский детский сад №4 «Березка»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836712"/>
            <a:ext cx="8363272" cy="5616624"/>
          </a:xfrm>
        </p:spPr>
        <p:txBody>
          <a:bodyPr>
            <a:normAutofit/>
          </a:bodyPr>
          <a:lstStyle/>
          <a:p>
            <a:pPr algn="ctr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Протестировано- 20  человек (25 выпускников)</a:t>
            </a:r>
          </a:p>
          <a:p>
            <a:pPr algn="ctr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Из них:</a:t>
            </a:r>
          </a:p>
          <a:p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</a:t>
            </a:r>
            <a:r>
              <a:rPr lang="ru-RU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уровень-14 человек                                             Готов-18 чел.</a:t>
            </a:r>
            <a:endParaRPr lang="en-US" sz="1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</a:t>
            </a:r>
            <a:r>
              <a:rPr lang="ru-RU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уровень- 4 человека                                            Частично готов- 2 чел</a:t>
            </a:r>
            <a:endParaRPr lang="en-US" sz="1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ru-RU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уровень- 2 человека                                                Не готов- 0 чел.</a:t>
            </a:r>
            <a:endParaRPr lang="en-US" sz="1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уровень- 0 человек</a:t>
            </a:r>
          </a:p>
          <a:p>
            <a:pPr marL="0" indent="0">
              <a:buNone/>
            </a:pPr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 marL="0" indent="0">
              <a:buNone/>
            </a:pPr>
            <a:endParaRPr lang="ru-RU" dirty="0" smtClean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2757726"/>
              </p:ext>
            </p:extLst>
          </p:nvPr>
        </p:nvGraphicFramePr>
        <p:xfrm>
          <a:off x="251520" y="2708920"/>
          <a:ext cx="8496943" cy="30062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3849"/>
                <a:gridCol w="1213849"/>
                <a:gridCol w="1213849"/>
                <a:gridCol w="1213849"/>
                <a:gridCol w="1213849"/>
                <a:gridCol w="1213849"/>
                <a:gridCol w="1213849"/>
              </a:tblGrid>
              <a:tr h="1041126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Уровень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Зрительно-моторная координация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Математические представления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Мыслительные процессы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Звукобуквенный анализ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err="1" smtClean="0"/>
                        <a:t>Саморегуляция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Внимание</a:t>
                      </a:r>
                      <a:endParaRPr lang="ru-RU" sz="1400" dirty="0"/>
                    </a:p>
                  </a:txBody>
                  <a:tcPr/>
                </a:tc>
              </a:tr>
              <a:tr h="662535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Высокий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14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20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19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18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14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19</a:t>
                      </a:r>
                      <a:endParaRPr lang="ru-RU" sz="3600" dirty="0"/>
                    </a:p>
                  </a:txBody>
                  <a:tcPr/>
                </a:tc>
              </a:tr>
              <a:tr h="662535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средний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2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-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1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1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2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-</a:t>
                      </a:r>
                      <a:endParaRPr lang="ru-RU" sz="3600" dirty="0"/>
                    </a:p>
                  </a:txBody>
                  <a:tcPr/>
                </a:tc>
              </a:tr>
              <a:tr h="54903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низкий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rgbClr val="FF0000"/>
                          </a:solidFill>
                        </a:rPr>
                        <a:t>4</a:t>
                      </a:r>
                      <a:endParaRPr lang="ru-RU" sz="3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-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-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1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rgbClr val="FF0000"/>
                          </a:solidFill>
                        </a:rPr>
                        <a:t>4</a:t>
                      </a:r>
                      <a:endParaRPr lang="ru-RU" sz="3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1</a:t>
                      </a:r>
                      <a:endParaRPr lang="ru-RU" sz="3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87378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8147248" cy="564672"/>
          </a:xfrm>
        </p:spPr>
        <p:txBody>
          <a:bodyPr>
            <a:noAutofit/>
          </a:bodyPr>
          <a:lstStyle/>
          <a:p>
            <a:r>
              <a:rPr lang="ru-RU" sz="2800" dirty="0" smtClean="0"/>
              <a:t>МБДОУ Алексеевский детский сад №1 «Ромашка»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836712"/>
            <a:ext cx="8363272" cy="5616624"/>
          </a:xfrm>
        </p:spPr>
        <p:txBody>
          <a:bodyPr>
            <a:normAutofit/>
          </a:bodyPr>
          <a:lstStyle/>
          <a:p>
            <a:pPr algn="ctr"/>
            <a:r>
              <a:rPr lang="ru-RU" sz="1800" dirty="0" smtClean="0"/>
              <a:t>Протестировано- 19  человек (25 выпускников)</a:t>
            </a:r>
          </a:p>
          <a:p>
            <a:pPr marL="0" indent="0" algn="ctr">
              <a:buNone/>
            </a:pPr>
            <a:r>
              <a:rPr lang="ru-RU" sz="1800" dirty="0" smtClean="0"/>
              <a:t>  Из них:</a:t>
            </a:r>
          </a:p>
          <a:p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</a:t>
            </a:r>
            <a:r>
              <a:rPr lang="ru-RU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уровень- 6 человек                                           Готов-12 чел.</a:t>
            </a:r>
            <a:endParaRPr lang="en-US" sz="1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</a:t>
            </a:r>
            <a:r>
              <a:rPr lang="ru-RU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уровень-7 человек                                           Частично готов- 3 чел</a:t>
            </a:r>
            <a:endParaRPr lang="en-US" sz="1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ru-RU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уровень- 3 человека                                            Не готов- 4 чел.</a:t>
            </a:r>
            <a:endParaRPr lang="en-US" sz="1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уровень- 3 человека</a:t>
            </a:r>
          </a:p>
          <a:p>
            <a:pPr marL="0" indent="0">
              <a:buNone/>
            </a:pPr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 marL="0" indent="0">
              <a:buNone/>
            </a:pPr>
            <a:endParaRPr lang="ru-RU" dirty="0" smtClean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3281847"/>
              </p:ext>
            </p:extLst>
          </p:nvPr>
        </p:nvGraphicFramePr>
        <p:xfrm>
          <a:off x="249128" y="2996952"/>
          <a:ext cx="8496943" cy="30062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3849"/>
                <a:gridCol w="1213849"/>
                <a:gridCol w="1213849"/>
                <a:gridCol w="1213849"/>
                <a:gridCol w="1213849"/>
                <a:gridCol w="1213849"/>
                <a:gridCol w="1213849"/>
              </a:tblGrid>
              <a:tr h="1041126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Уровень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Зрительно-моторная координация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Математические представления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Мыслительные процессы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Звукобуквенный анализ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err="1" smtClean="0"/>
                        <a:t>Саморегуляция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Внимание</a:t>
                      </a:r>
                      <a:endParaRPr lang="ru-RU" sz="1400" dirty="0"/>
                    </a:p>
                  </a:txBody>
                  <a:tcPr/>
                </a:tc>
              </a:tr>
              <a:tr h="662535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Высокий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8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19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12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13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6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16</a:t>
                      </a:r>
                      <a:endParaRPr lang="ru-RU" sz="3600" dirty="0"/>
                    </a:p>
                  </a:txBody>
                  <a:tcPr/>
                </a:tc>
              </a:tr>
              <a:tr h="662535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средний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1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-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4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5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6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1</a:t>
                      </a:r>
                      <a:endParaRPr lang="ru-RU" sz="3600" dirty="0"/>
                    </a:p>
                  </a:txBody>
                  <a:tcPr/>
                </a:tc>
              </a:tr>
              <a:tr h="54903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низкий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rgbClr val="FF0000"/>
                          </a:solidFill>
                        </a:rPr>
                        <a:t>10</a:t>
                      </a:r>
                      <a:endParaRPr lang="ru-RU" sz="3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-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rgbClr val="FF0000"/>
                          </a:solidFill>
                        </a:rPr>
                        <a:t>5</a:t>
                      </a:r>
                      <a:endParaRPr lang="ru-RU" sz="3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1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rgbClr val="FF0000"/>
                          </a:solidFill>
                        </a:rPr>
                        <a:t>7</a:t>
                      </a:r>
                      <a:endParaRPr lang="ru-RU" sz="3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2</a:t>
                      </a:r>
                      <a:endParaRPr lang="ru-RU" sz="3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1795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8147248" cy="564672"/>
          </a:xfrm>
        </p:spPr>
        <p:txBody>
          <a:bodyPr>
            <a:noAutofit/>
          </a:bodyPr>
          <a:lstStyle/>
          <a:p>
            <a:r>
              <a:rPr lang="ru-RU" sz="2800" dirty="0" smtClean="0"/>
              <a:t>МБДОУ Алексеевский детский сад №6 «Пчелка»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836712"/>
            <a:ext cx="8363272" cy="5616624"/>
          </a:xfrm>
        </p:spPr>
        <p:txBody>
          <a:bodyPr>
            <a:normAutofit/>
          </a:bodyPr>
          <a:lstStyle/>
          <a:p>
            <a:pPr algn="ctr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Протестировано- 33  человека (41 выпускников)</a:t>
            </a:r>
          </a:p>
          <a:p>
            <a:pPr algn="ctr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Из них:</a:t>
            </a:r>
          </a:p>
          <a:p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</a:t>
            </a:r>
            <a:r>
              <a:rPr lang="ru-RU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уровень-20 человек                                              Готов-29 чел.</a:t>
            </a:r>
            <a:endParaRPr lang="en-US" sz="1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</a:t>
            </a:r>
            <a:r>
              <a:rPr lang="ru-RU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уровень-12 человек                                           Частично готов- 3 чел</a:t>
            </a:r>
            <a:endParaRPr lang="en-US" sz="1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ru-RU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уровень- 0 человек                                                Не готов- 1 чел.</a:t>
            </a:r>
            <a:endParaRPr lang="en-US" sz="1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уровень- 1 человек</a:t>
            </a:r>
          </a:p>
          <a:p>
            <a:pPr marL="0" indent="0">
              <a:buNone/>
            </a:pPr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 marL="0" indent="0">
              <a:buNone/>
            </a:pPr>
            <a:endParaRPr lang="ru-RU" dirty="0" smtClean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3141607"/>
              </p:ext>
            </p:extLst>
          </p:nvPr>
        </p:nvGraphicFramePr>
        <p:xfrm>
          <a:off x="282533" y="3212976"/>
          <a:ext cx="8496943" cy="30062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3849"/>
                <a:gridCol w="1213849"/>
                <a:gridCol w="1213849"/>
                <a:gridCol w="1213849"/>
                <a:gridCol w="1213849"/>
                <a:gridCol w="1213849"/>
                <a:gridCol w="1213849"/>
              </a:tblGrid>
              <a:tr h="1041126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Уровень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Зрительно-моторная координация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Математические представления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Мыслительные процессы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Звукобуквенный анализ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err="1" smtClean="0"/>
                        <a:t>Саморегуляция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Внимание</a:t>
                      </a:r>
                      <a:endParaRPr lang="ru-RU" sz="1400" dirty="0"/>
                    </a:p>
                  </a:txBody>
                  <a:tcPr/>
                </a:tc>
              </a:tr>
              <a:tr h="662535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Высокий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ru-RU" sz="3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ru-RU" sz="3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ru-RU" sz="3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ru-RU" sz="3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ru-RU" sz="3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ru-RU" sz="3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662535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средний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ru-RU" sz="3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ru-RU" sz="3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ru-RU" sz="3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ru-RU" sz="3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ru-RU" sz="3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ru-RU" sz="3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54903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низкий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rgbClr val="FF0000"/>
                          </a:solidFill>
                        </a:rPr>
                        <a:t>9</a:t>
                      </a:r>
                      <a:endParaRPr lang="ru-RU" sz="3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ru-RU" sz="3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ru-RU" sz="3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ru-RU" sz="3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ru-RU" sz="3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ru-RU" sz="3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90610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8147248" cy="564672"/>
          </a:xfrm>
        </p:spPr>
        <p:txBody>
          <a:bodyPr>
            <a:noAutofit/>
          </a:bodyPr>
          <a:lstStyle/>
          <a:p>
            <a:r>
              <a:rPr lang="ru-RU" sz="2800" dirty="0" smtClean="0"/>
              <a:t>МБДОУ </a:t>
            </a:r>
            <a:r>
              <a:rPr lang="ru-RU" sz="2800" dirty="0" err="1" smtClean="0"/>
              <a:t>Лебяженский</a:t>
            </a:r>
            <a:r>
              <a:rPr lang="ru-RU" sz="2800" dirty="0" smtClean="0"/>
              <a:t> детский сад «</a:t>
            </a:r>
            <a:r>
              <a:rPr lang="ru-RU" sz="2800" dirty="0" err="1" smtClean="0"/>
              <a:t>Дюймовочка</a:t>
            </a:r>
            <a:r>
              <a:rPr lang="ru-RU" sz="2800" dirty="0" smtClean="0"/>
              <a:t>»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836712"/>
            <a:ext cx="8363272" cy="5616624"/>
          </a:xfrm>
        </p:spPr>
        <p:txBody>
          <a:bodyPr>
            <a:normAutofit/>
          </a:bodyPr>
          <a:lstStyle/>
          <a:p>
            <a:pPr algn="ctr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Протестировано- 11  человек (13 выпускников)</a:t>
            </a:r>
          </a:p>
          <a:p>
            <a:pPr marL="0" indent="0" algn="ctr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Из них:</a:t>
            </a:r>
          </a:p>
          <a:p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</a:t>
            </a:r>
            <a:r>
              <a:rPr lang="ru-RU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уровень-2 человека                                             Готов-8 чел.</a:t>
            </a:r>
            <a:endParaRPr lang="en-US" sz="1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</a:t>
            </a:r>
            <a:r>
              <a:rPr lang="ru-RU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уровень-6  человека                                            Частично готов- 2 чел</a:t>
            </a:r>
            <a:endParaRPr lang="en-US" sz="1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ru-RU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уровень- 2 человек                                                Не готов- 1 чел.</a:t>
            </a:r>
            <a:endParaRPr lang="en-US" sz="1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уровень- 1 человек</a:t>
            </a:r>
          </a:p>
          <a:p>
            <a:pPr marL="0" indent="0">
              <a:buNone/>
            </a:pPr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 marL="0" indent="0">
              <a:buNone/>
            </a:pPr>
            <a:endParaRPr lang="ru-RU" dirty="0" smtClean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007137"/>
              </p:ext>
            </p:extLst>
          </p:nvPr>
        </p:nvGraphicFramePr>
        <p:xfrm>
          <a:off x="324439" y="3140968"/>
          <a:ext cx="8496943" cy="30062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3849"/>
                <a:gridCol w="1213849"/>
                <a:gridCol w="1213849"/>
                <a:gridCol w="1213849"/>
                <a:gridCol w="1213849"/>
                <a:gridCol w="1213849"/>
                <a:gridCol w="1213849"/>
              </a:tblGrid>
              <a:tr h="1041126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Уровень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Зрительно-моторная координация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Математические представления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Мыслительные процессы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Звукобуквенный анализ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err="1" smtClean="0"/>
                        <a:t>Саморегуляция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Внимание</a:t>
                      </a:r>
                      <a:endParaRPr lang="ru-RU" sz="1400" dirty="0"/>
                    </a:p>
                  </a:txBody>
                  <a:tcPr/>
                </a:tc>
              </a:tr>
              <a:tr h="662535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Высокий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7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11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8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5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2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10</a:t>
                      </a:r>
                      <a:endParaRPr lang="ru-RU" sz="3600" dirty="0"/>
                    </a:p>
                  </a:txBody>
                  <a:tcPr/>
                </a:tc>
              </a:tr>
              <a:tr h="662535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средний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2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-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1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1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-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1</a:t>
                      </a:r>
                      <a:endParaRPr lang="ru-RU" sz="3600" dirty="0"/>
                    </a:p>
                  </a:txBody>
                  <a:tcPr/>
                </a:tc>
              </a:tr>
              <a:tr h="54903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низкий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2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-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2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rgbClr val="FF0000"/>
                          </a:solidFill>
                        </a:rPr>
                        <a:t>5</a:t>
                      </a:r>
                      <a:endParaRPr lang="ru-RU" sz="3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rgbClr val="FF0000"/>
                          </a:solidFill>
                        </a:rPr>
                        <a:t>9</a:t>
                      </a:r>
                      <a:endParaRPr lang="ru-RU" sz="3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-</a:t>
                      </a:r>
                      <a:endParaRPr lang="ru-RU" sz="3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96557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8147248" cy="564672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МБОУ </a:t>
            </a:r>
            <a:r>
              <a:rPr lang="ru-RU" sz="2800" dirty="0" err="1" smtClean="0"/>
              <a:t>Степношенталинская</a:t>
            </a:r>
            <a:r>
              <a:rPr lang="ru-RU" sz="2800" dirty="0" smtClean="0"/>
              <a:t> </a:t>
            </a:r>
            <a:r>
              <a:rPr lang="ru-RU" sz="2800" dirty="0" err="1" smtClean="0"/>
              <a:t>оош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836712"/>
            <a:ext cx="8363272" cy="5616624"/>
          </a:xfrm>
        </p:spPr>
        <p:txBody>
          <a:bodyPr>
            <a:normAutofit/>
          </a:bodyPr>
          <a:lstStyle/>
          <a:p>
            <a:pPr algn="ctr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Протестировано- 4  человека.    Из них:</a:t>
            </a:r>
          </a:p>
          <a:p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</a:t>
            </a:r>
            <a:r>
              <a:rPr lang="ru-RU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уровень-4 человек                                               Готов-4 чел.</a:t>
            </a:r>
            <a:endParaRPr lang="en-US" sz="1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</a:t>
            </a:r>
            <a:r>
              <a:rPr lang="ru-RU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уровень-0  человек                                              Частично готов- 0 чел</a:t>
            </a:r>
            <a:endParaRPr lang="en-US" sz="1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ru-RU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уровень- 0 человек                                                Не готов- 0  чел.</a:t>
            </a:r>
            <a:endParaRPr lang="en-US" sz="1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уровень- 0 человек</a:t>
            </a:r>
          </a:p>
          <a:p>
            <a:pPr marL="0" indent="0">
              <a:buNone/>
            </a:pPr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 marL="0" indent="0">
              <a:buNone/>
            </a:pPr>
            <a:endParaRPr lang="ru-RU" dirty="0" smtClean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7493025"/>
              </p:ext>
            </p:extLst>
          </p:nvPr>
        </p:nvGraphicFramePr>
        <p:xfrm>
          <a:off x="251520" y="2708920"/>
          <a:ext cx="8496943" cy="30062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3849"/>
                <a:gridCol w="1213849"/>
                <a:gridCol w="1213849"/>
                <a:gridCol w="1213849"/>
                <a:gridCol w="1213849"/>
                <a:gridCol w="1213849"/>
                <a:gridCol w="1213849"/>
              </a:tblGrid>
              <a:tr h="1041126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Уровень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Зрительно-моторная координация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Математические представления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Мыслительные процессы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Звукобуквенный анализ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err="1" smtClean="0"/>
                        <a:t>Саморегуляция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Внимание</a:t>
                      </a:r>
                      <a:endParaRPr lang="ru-RU" sz="1400" dirty="0"/>
                    </a:p>
                  </a:txBody>
                  <a:tcPr/>
                </a:tc>
              </a:tr>
              <a:tr h="662535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Высокий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3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4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4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4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4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4</a:t>
                      </a:r>
                      <a:endParaRPr lang="ru-RU" sz="3600" dirty="0"/>
                    </a:p>
                  </a:txBody>
                  <a:tcPr/>
                </a:tc>
              </a:tr>
              <a:tr h="662535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средний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1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-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0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-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-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-</a:t>
                      </a:r>
                      <a:endParaRPr lang="ru-RU" sz="3600" dirty="0"/>
                    </a:p>
                  </a:txBody>
                  <a:tcPr/>
                </a:tc>
              </a:tr>
              <a:tr h="54903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низкий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-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-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-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-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-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-</a:t>
                      </a:r>
                      <a:endParaRPr lang="ru-RU" sz="3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46124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8147248" cy="564672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МБДОУ </a:t>
            </a:r>
            <a:r>
              <a:rPr lang="ru-RU" sz="2800" dirty="0" err="1" smtClean="0"/>
              <a:t>Билярский</a:t>
            </a:r>
            <a:r>
              <a:rPr lang="ru-RU" sz="2800" dirty="0" smtClean="0"/>
              <a:t> детский сад «Сказка»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836712"/>
            <a:ext cx="8363272" cy="5616624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Протестировано- </a:t>
            </a:r>
            <a:r>
              <a:rPr lang="ru-RU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человек (27 выпускников)</a:t>
            </a:r>
          </a:p>
          <a:p>
            <a:pPr algn="ctr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   Из них:</a:t>
            </a:r>
          </a:p>
          <a:p>
            <a:r>
              <a:rPr lang="en-US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</a:t>
            </a:r>
            <a:r>
              <a:rPr lang="ru-RU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уровень-8 чел.                                         Готов-17 чел.</a:t>
            </a:r>
            <a:endParaRPr lang="en-US" sz="18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</a:t>
            </a:r>
            <a:r>
              <a:rPr lang="ru-RU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уровень-9  чел.                                      Частично готов- 2 чел</a:t>
            </a:r>
            <a:endParaRPr lang="en-US" sz="18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ru-RU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уровень- 2 чел.                                         Не готов- 1  чел.</a:t>
            </a:r>
            <a:endParaRPr lang="en-US" sz="18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уровень- 1 чел.</a:t>
            </a:r>
          </a:p>
          <a:p>
            <a:endParaRPr lang="ru-RU" sz="1800" dirty="0"/>
          </a:p>
          <a:p>
            <a:endParaRPr lang="ru-RU" sz="1800" dirty="0" smtClean="0"/>
          </a:p>
          <a:p>
            <a:endParaRPr lang="ru-RU" sz="1800" dirty="0"/>
          </a:p>
          <a:p>
            <a:endParaRPr lang="ru-RU" sz="1800" dirty="0" smtClean="0"/>
          </a:p>
          <a:p>
            <a:endParaRPr lang="ru-RU" sz="1800" dirty="0"/>
          </a:p>
          <a:p>
            <a:endParaRPr lang="ru-RU" sz="1800" dirty="0" smtClean="0"/>
          </a:p>
          <a:p>
            <a:endParaRPr lang="ru-RU" sz="1800" dirty="0"/>
          </a:p>
          <a:p>
            <a:endParaRPr lang="ru-RU" sz="1800" dirty="0" smtClean="0"/>
          </a:p>
          <a:p>
            <a:endParaRPr lang="ru-RU" sz="1800" dirty="0"/>
          </a:p>
          <a:p>
            <a:endParaRPr lang="ru-RU" sz="1800" dirty="0" smtClean="0"/>
          </a:p>
          <a:p>
            <a:r>
              <a:rPr lang="ru-RU" sz="1800" dirty="0" smtClean="0">
                <a:solidFill>
                  <a:srgbClr val="FF0000"/>
                </a:solidFill>
              </a:rPr>
              <a:t>-</a:t>
            </a:r>
          </a:p>
          <a:p>
            <a:pPr marL="0" indent="0">
              <a:buNone/>
            </a:pPr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 marL="0" indent="0">
              <a:buNone/>
            </a:pPr>
            <a:endParaRPr lang="ru-RU" dirty="0" smtClean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8240298"/>
              </p:ext>
            </p:extLst>
          </p:nvPr>
        </p:nvGraphicFramePr>
        <p:xfrm>
          <a:off x="251520" y="2708920"/>
          <a:ext cx="8496943" cy="30062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3849"/>
                <a:gridCol w="1213849"/>
                <a:gridCol w="1213849"/>
                <a:gridCol w="1213849"/>
                <a:gridCol w="1213849"/>
                <a:gridCol w="1213849"/>
                <a:gridCol w="1213849"/>
              </a:tblGrid>
              <a:tr h="1041126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Уровень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Зрительно-моторная координация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Математические представления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Мыслительные процессы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Звукобуквенный анализ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err="1" smtClean="0"/>
                        <a:t>Саморегуляция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Внимание</a:t>
                      </a:r>
                      <a:endParaRPr lang="ru-RU" sz="1400" dirty="0"/>
                    </a:p>
                  </a:txBody>
                  <a:tcPr/>
                </a:tc>
              </a:tr>
              <a:tr h="662535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Высокий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8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12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14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18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17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19</a:t>
                      </a:r>
                      <a:endParaRPr lang="ru-RU" sz="3600" dirty="0"/>
                    </a:p>
                  </a:txBody>
                  <a:tcPr/>
                </a:tc>
              </a:tr>
              <a:tr h="662535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средний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6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-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3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1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-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-</a:t>
                      </a:r>
                      <a:endParaRPr lang="ru-RU" sz="3600" dirty="0"/>
                    </a:p>
                  </a:txBody>
                  <a:tcPr/>
                </a:tc>
              </a:tr>
              <a:tr h="54903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низкий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rgbClr val="FF0000"/>
                          </a:solidFill>
                        </a:rPr>
                        <a:t>6</a:t>
                      </a:r>
                      <a:endParaRPr lang="ru-RU" sz="3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rgbClr val="FF0000"/>
                          </a:solidFill>
                        </a:rPr>
                        <a:t>8</a:t>
                      </a:r>
                      <a:endParaRPr lang="ru-RU" sz="3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3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1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3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1</a:t>
                      </a:r>
                      <a:endParaRPr lang="ru-RU" sz="3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26745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8147248" cy="564672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МБОУ Реченская ООШ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836712"/>
            <a:ext cx="8363272" cy="5616624"/>
          </a:xfrm>
        </p:spPr>
        <p:txBody>
          <a:bodyPr>
            <a:normAutofit/>
          </a:bodyPr>
          <a:lstStyle/>
          <a:p>
            <a:pPr algn="ctr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Протестировано- </a:t>
            </a:r>
            <a:r>
              <a:rPr lang="ru-RU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человека ( 2 выпускника).    Из них:</a:t>
            </a:r>
          </a:p>
          <a:p>
            <a:r>
              <a:rPr lang="en-US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</a:t>
            </a:r>
            <a:r>
              <a:rPr lang="ru-RU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уровень-1 чел.                                                Готов-1 чел.</a:t>
            </a:r>
            <a:endParaRPr lang="en-US" sz="18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</a:t>
            </a:r>
            <a:r>
              <a:rPr lang="ru-RU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уровень-0  чел.                                               Частично готов- 1 чел.</a:t>
            </a:r>
            <a:endParaRPr lang="en-US" sz="18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ru-RU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уровень- 1 чел.                                                 Не готов- 0  чел.</a:t>
            </a:r>
            <a:endParaRPr lang="en-US" sz="18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уровень- 0 чел.</a:t>
            </a:r>
          </a:p>
          <a:p>
            <a:pPr marL="0" indent="0">
              <a:buNone/>
            </a:pPr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>
              <a:solidFill>
                <a:srgbClr val="FF000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8152778"/>
              </p:ext>
            </p:extLst>
          </p:nvPr>
        </p:nvGraphicFramePr>
        <p:xfrm>
          <a:off x="251520" y="2708920"/>
          <a:ext cx="8496943" cy="30062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3849"/>
                <a:gridCol w="1213849"/>
                <a:gridCol w="1213849"/>
                <a:gridCol w="1213849"/>
                <a:gridCol w="1213849"/>
                <a:gridCol w="1213849"/>
                <a:gridCol w="1213849"/>
              </a:tblGrid>
              <a:tr h="1041126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Уровень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Зрительно-моторная координация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Математические представления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Мыслительные процессы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Звукобуквенный анализ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err="1" smtClean="0"/>
                        <a:t>Саморегуляция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Внимание</a:t>
                      </a:r>
                      <a:endParaRPr lang="ru-RU" sz="1400" dirty="0"/>
                    </a:p>
                  </a:txBody>
                  <a:tcPr/>
                </a:tc>
              </a:tr>
              <a:tr h="662535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Высокий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1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2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1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1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2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1</a:t>
                      </a:r>
                      <a:endParaRPr lang="ru-RU" sz="3600" dirty="0"/>
                    </a:p>
                  </a:txBody>
                  <a:tcPr/>
                </a:tc>
              </a:tr>
              <a:tr h="662535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средний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1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-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1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1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-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-</a:t>
                      </a:r>
                      <a:endParaRPr lang="ru-RU" sz="3600" dirty="0"/>
                    </a:p>
                  </a:txBody>
                  <a:tcPr/>
                </a:tc>
              </a:tr>
              <a:tr h="54903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низкий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ru-RU" sz="3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-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ru-RU" sz="3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ru-RU" sz="3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ru-RU" sz="3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ru-RU" sz="3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33122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04664"/>
            <a:ext cx="8043890" cy="2016224"/>
          </a:xfrm>
        </p:spPr>
        <p:txBody>
          <a:bodyPr>
            <a:noAutofit/>
          </a:bodyPr>
          <a:lstStyle/>
          <a:p>
            <a:pPr algn="just"/>
            <a:r>
              <a:rPr lang="ru-RU" sz="2800" dirty="0" smtClean="0">
                <a:solidFill>
                  <a:schemeClr val="tx1"/>
                </a:solidFill>
                <a:cs typeface="Shruti" panose="020B0502040204020203" pitchFamily="34" charset="0"/>
              </a:rPr>
              <a:t/>
            </a:r>
            <a:br>
              <a:rPr lang="ru-RU" sz="2800" dirty="0" smtClean="0">
                <a:solidFill>
                  <a:schemeClr val="tx1"/>
                </a:solidFill>
                <a:cs typeface="Shruti" panose="020B0502040204020203" pitchFamily="34" charset="0"/>
              </a:rPr>
            </a:br>
            <a:r>
              <a:rPr lang="ru-RU" sz="2800" dirty="0" smtClean="0">
                <a:solidFill>
                  <a:schemeClr val="tx1"/>
                </a:solidFill>
                <a:cs typeface="Shruti" panose="020B0502040204020203" pitchFamily="34" charset="0"/>
              </a:rPr>
              <a:t/>
            </a:r>
            <a:br>
              <a:rPr lang="ru-RU" sz="2800" dirty="0" smtClean="0">
                <a:solidFill>
                  <a:schemeClr val="tx1"/>
                </a:solidFill>
                <a:cs typeface="Shruti" panose="020B0502040204020203" pitchFamily="34" charset="0"/>
              </a:rPr>
            </a:br>
            <a:r>
              <a:rPr lang="ru-RU" sz="2800" dirty="0" smtClean="0">
                <a:solidFill>
                  <a:schemeClr val="tx1"/>
                </a:solidFill>
                <a:cs typeface="Shruti" panose="020B0502040204020203" pitchFamily="34" charset="0"/>
              </a:rPr>
              <a:t/>
            </a:r>
            <a:br>
              <a:rPr lang="ru-RU" sz="2800" dirty="0" smtClean="0">
                <a:solidFill>
                  <a:schemeClr val="tx1"/>
                </a:solidFill>
                <a:cs typeface="Shruti" panose="020B0502040204020203" pitchFamily="34" charset="0"/>
              </a:rPr>
            </a:br>
            <a:r>
              <a:rPr lang="ru-RU" sz="2800" dirty="0" smtClean="0">
                <a:solidFill>
                  <a:schemeClr val="tx1"/>
                </a:solidFill>
                <a:cs typeface="Shruti" panose="020B0502040204020203" pitchFamily="34" charset="0"/>
              </a:rPr>
              <a:t/>
            </a:r>
            <a:br>
              <a:rPr lang="ru-RU" sz="2800" dirty="0" smtClean="0">
                <a:solidFill>
                  <a:schemeClr val="tx1"/>
                </a:solidFill>
                <a:cs typeface="Shruti" panose="020B0502040204020203" pitchFamily="34" charset="0"/>
              </a:rPr>
            </a:br>
            <a:r>
              <a:rPr lang="ru-RU" sz="2800" dirty="0" smtClean="0">
                <a:solidFill>
                  <a:schemeClr val="tx1"/>
                </a:solidFill>
                <a:cs typeface="Shruti" panose="020B0502040204020203" pitchFamily="34" charset="0"/>
              </a:rPr>
              <a:t/>
            </a:r>
            <a:br>
              <a:rPr lang="ru-RU" sz="2800" dirty="0" smtClean="0">
                <a:solidFill>
                  <a:schemeClr val="tx1"/>
                </a:solidFill>
                <a:cs typeface="Shruti" panose="020B0502040204020203" pitchFamily="34" charset="0"/>
              </a:rPr>
            </a:br>
            <a:r>
              <a:rPr lang="ru-RU" sz="2800" dirty="0" smtClean="0">
                <a:solidFill>
                  <a:schemeClr val="tx1"/>
                </a:solidFill>
                <a:cs typeface="Shruti" panose="020B0502040204020203" pitchFamily="34" charset="0"/>
              </a:rPr>
              <a:t/>
            </a:r>
            <a:br>
              <a:rPr lang="ru-RU" sz="2800" dirty="0" smtClean="0">
                <a:solidFill>
                  <a:schemeClr val="tx1"/>
                </a:solidFill>
                <a:cs typeface="Shruti" panose="020B0502040204020203" pitchFamily="34" charset="0"/>
              </a:rPr>
            </a:br>
            <a:r>
              <a:rPr lang="ru-RU" sz="2800" dirty="0" smtClean="0">
                <a:solidFill>
                  <a:schemeClr val="tx1"/>
                </a:solidFill>
                <a:cs typeface="Shruti" panose="020B0502040204020203" pitchFamily="34" charset="0"/>
              </a:rPr>
              <a:t/>
            </a:r>
            <a:br>
              <a:rPr lang="ru-RU" sz="2800" dirty="0" smtClean="0">
                <a:solidFill>
                  <a:schemeClr val="tx1"/>
                </a:solidFill>
                <a:cs typeface="Shruti" panose="020B0502040204020203" pitchFamily="34" charset="0"/>
              </a:rPr>
            </a:br>
            <a:r>
              <a:rPr lang="ru-RU" sz="2800" dirty="0" smtClean="0">
                <a:solidFill>
                  <a:schemeClr val="tx1"/>
                </a:solidFill>
                <a:cs typeface="Shruti" panose="020B0502040204020203" pitchFamily="34" charset="0"/>
              </a:rPr>
              <a:t/>
            </a:r>
            <a:br>
              <a:rPr lang="ru-RU" sz="2800" dirty="0" smtClean="0">
                <a:solidFill>
                  <a:schemeClr val="tx1"/>
                </a:solidFill>
                <a:cs typeface="Shruti" panose="020B0502040204020203" pitchFamily="34" charset="0"/>
              </a:rPr>
            </a:br>
            <a:r>
              <a:rPr lang="ru-RU" sz="2800" dirty="0" smtClean="0">
                <a:solidFill>
                  <a:schemeClr val="tx1"/>
                </a:solidFill>
                <a:cs typeface="Shruti" panose="020B0502040204020203" pitchFamily="34" charset="0"/>
              </a:rPr>
              <a:t>         </a:t>
            </a:r>
            <a:r>
              <a:rPr lang="ru-RU" sz="2800" dirty="0" smtClean="0">
                <a:solidFill>
                  <a:schemeClr val="tx1"/>
                </a:solidFill>
                <a:latin typeface="+mn-lt"/>
                <a:cs typeface="Shruti" panose="020B0502040204020203" pitchFamily="34" charset="0"/>
              </a:rPr>
              <a:t>На основании Приказа  МКУ  «Отдел образования»    №198/од от 13.04.2021 «О проведении мониторинга стартовой готовности у воспитанников подготовительных  групп» </a:t>
            </a:r>
            <a:br>
              <a:rPr lang="ru-RU" sz="2800" dirty="0" smtClean="0">
                <a:solidFill>
                  <a:schemeClr val="tx1"/>
                </a:solidFill>
                <a:latin typeface="+mn-lt"/>
                <a:cs typeface="Shruti" panose="020B0502040204020203" pitchFamily="34" charset="0"/>
              </a:rPr>
            </a:br>
            <a:endParaRPr lang="ru-RU" sz="2800" dirty="0">
              <a:solidFill>
                <a:schemeClr val="tx1"/>
              </a:solidFill>
              <a:latin typeface="+mn-lt"/>
              <a:cs typeface="Shruti" panose="020B0502040204020203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824426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sz="4000" dirty="0" smtClean="0">
              <a:solidFill>
                <a:srgbClr val="00B0F0"/>
              </a:solidFill>
              <a:cs typeface="Shruti" panose="020B0502040204020203" pitchFamily="34" charset="0"/>
            </a:endParaRPr>
          </a:p>
          <a:p>
            <a:pPr algn="ctr">
              <a:buNone/>
            </a:pPr>
            <a:r>
              <a:rPr lang="ru-RU" sz="4000" dirty="0" smtClean="0">
                <a:solidFill>
                  <a:srgbClr val="0070C0"/>
                </a:solidFill>
                <a:cs typeface="Shruti" panose="020B0502040204020203" pitchFamily="34" charset="0"/>
              </a:rPr>
              <a:t>Общие сведения о дошкольниках</a:t>
            </a:r>
            <a:endParaRPr lang="ru-RU" sz="4000" dirty="0" smtClean="0">
              <a:solidFill>
                <a:srgbClr val="0070C0"/>
              </a:solidFill>
            </a:endParaRPr>
          </a:p>
          <a:p>
            <a:pPr algn="ctr"/>
            <a:r>
              <a:rPr lang="ru-RU" sz="2800" dirty="0" smtClean="0">
                <a:solidFill>
                  <a:srgbClr val="FF0000"/>
                </a:solidFill>
              </a:rPr>
              <a:t>Протестировано в 2021 (2019 г.):  243 (247) чел. (296 выпускников)</a:t>
            </a:r>
          </a:p>
          <a:p>
            <a:pPr marL="0" indent="0" algn="ctr">
              <a:buNone/>
            </a:pPr>
            <a:r>
              <a:rPr lang="ru-RU" sz="2800" dirty="0">
                <a:solidFill>
                  <a:srgbClr val="FF0000"/>
                </a:solidFill>
              </a:rPr>
              <a:t>и</a:t>
            </a:r>
            <a:r>
              <a:rPr lang="ru-RU" sz="2800" dirty="0" smtClean="0">
                <a:solidFill>
                  <a:srgbClr val="FF0000"/>
                </a:solidFill>
              </a:rPr>
              <a:t>з них:</a:t>
            </a:r>
          </a:p>
          <a:p>
            <a:pPr algn="ctr"/>
            <a:r>
              <a:rPr lang="ru-RU" sz="3600" dirty="0" smtClean="0"/>
              <a:t> Сельские- 78 (77)</a:t>
            </a:r>
          </a:p>
          <a:p>
            <a:pPr algn="ctr"/>
            <a:r>
              <a:rPr lang="ru-RU" sz="3600" dirty="0" smtClean="0"/>
              <a:t>Городские- 165 (170)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54319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8147248" cy="564672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МБОУ </a:t>
            </a:r>
            <a:r>
              <a:rPr lang="ru-RU" sz="2800" dirty="0" err="1" smtClean="0"/>
              <a:t>Левашовская</a:t>
            </a:r>
            <a:r>
              <a:rPr lang="ru-RU" sz="2800" dirty="0" smtClean="0"/>
              <a:t> </a:t>
            </a:r>
            <a:r>
              <a:rPr lang="ru-RU" sz="2800" dirty="0" err="1" smtClean="0"/>
              <a:t>сош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836712"/>
            <a:ext cx="8363272" cy="5616624"/>
          </a:xfrm>
        </p:spPr>
        <p:txBody>
          <a:bodyPr>
            <a:normAutofit/>
          </a:bodyPr>
          <a:lstStyle/>
          <a:p>
            <a:pPr algn="ctr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Протестировано- </a:t>
            </a:r>
            <a:r>
              <a:rPr lang="ru-RU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человека ( 2 выпускника)</a:t>
            </a:r>
          </a:p>
          <a:p>
            <a:pPr algn="ctr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Из них:</a:t>
            </a:r>
          </a:p>
          <a:p>
            <a:r>
              <a:rPr lang="en-US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</a:t>
            </a:r>
            <a:r>
              <a:rPr lang="ru-RU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уровень-0 чел.                                                 Готов-2 чел.</a:t>
            </a:r>
            <a:endParaRPr lang="en-US" sz="18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</a:t>
            </a:r>
            <a:r>
              <a:rPr lang="ru-RU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уровень-2  чел.                                                Частично готов- 0 чел</a:t>
            </a:r>
            <a:endParaRPr lang="en-US" sz="18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ru-RU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уровень- 0 чел.                                                  Не готов- 0  чел.</a:t>
            </a:r>
            <a:endParaRPr lang="en-US" sz="18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уровень- 0 чел.</a:t>
            </a:r>
          </a:p>
          <a:p>
            <a:pPr marL="0" indent="0">
              <a:buNone/>
            </a:pPr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>
              <a:solidFill>
                <a:srgbClr val="FF000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443252"/>
              </p:ext>
            </p:extLst>
          </p:nvPr>
        </p:nvGraphicFramePr>
        <p:xfrm>
          <a:off x="251520" y="2708920"/>
          <a:ext cx="8496943" cy="30062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3849"/>
                <a:gridCol w="1213849"/>
                <a:gridCol w="1213849"/>
                <a:gridCol w="1213849"/>
                <a:gridCol w="1213849"/>
                <a:gridCol w="1213849"/>
                <a:gridCol w="1213849"/>
              </a:tblGrid>
              <a:tr h="1041126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Уровень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Зрительно-моторная координация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Математические представления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Мыслительные процессы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Звукобуквенный анализ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err="1" smtClean="0"/>
                        <a:t>Саморегуляция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Внимание</a:t>
                      </a:r>
                      <a:endParaRPr lang="ru-RU" sz="1400" dirty="0"/>
                    </a:p>
                  </a:txBody>
                  <a:tcPr/>
                </a:tc>
              </a:tr>
              <a:tr h="662535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Высокий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-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2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-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2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2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2</a:t>
                      </a:r>
                      <a:endParaRPr lang="ru-RU" sz="3600" dirty="0"/>
                    </a:p>
                  </a:txBody>
                  <a:tcPr/>
                </a:tc>
              </a:tr>
              <a:tr h="662535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средний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-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-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1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-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-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-</a:t>
                      </a:r>
                      <a:endParaRPr lang="ru-RU" sz="3600" dirty="0"/>
                    </a:p>
                  </a:txBody>
                  <a:tcPr/>
                </a:tc>
              </a:tr>
              <a:tr h="54903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низкий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rgbClr val="FF0000"/>
                          </a:solidFill>
                        </a:rPr>
                        <a:t>2</a:t>
                      </a:r>
                      <a:endParaRPr lang="ru-RU" sz="3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-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ru-RU" sz="3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ru-RU" sz="3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ru-RU" sz="3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ru-RU" sz="3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5972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8147248" cy="564672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МБОУ </a:t>
            </a:r>
            <a:r>
              <a:rPr lang="ru-RU" sz="2800" dirty="0" err="1" smtClean="0"/>
              <a:t>Ялкынская</a:t>
            </a:r>
            <a:r>
              <a:rPr lang="ru-RU" sz="2800" dirty="0" smtClean="0"/>
              <a:t> </a:t>
            </a:r>
            <a:r>
              <a:rPr lang="ru-RU" sz="2800" dirty="0" err="1" smtClean="0"/>
              <a:t>оош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836712"/>
            <a:ext cx="8363272" cy="5616624"/>
          </a:xfrm>
        </p:spPr>
        <p:txBody>
          <a:bodyPr>
            <a:normAutofit/>
          </a:bodyPr>
          <a:lstStyle/>
          <a:p>
            <a:pPr algn="ctr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Протестировано-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человек </a:t>
            </a:r>
            <a:r>
              <a:rPr lang="ru-RU" sz="1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( 4 </a:t>
            </a: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выпускника</a:t>
            </a:r>
            <a:r>
              <a:rPr lang="ru-RU" sz="1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Из них:</a:t>
            </a:r>
          </a:p>
          <a:p>
            <a:r>
              <a:rPr lang="en-US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</a:t>
            </a:r>
            <a:r>
              <a:rPr lang="ru-RU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уровень-1 чел.                                        Готов-2 чел.</a:t>
            </a:r>
            <a:endParaRPr lang="en-US" sz="18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</a:t>
            </a:r>
            <a:r>
              <a:rPr lang="ru-RU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уровень-1  чел.                                      Частично готов- 1 чел</a:t>
            </a:r>
            <a:endParaRPr lang="en-US" sz="18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ru-RU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уровень- </a:t>
            </a:r>
            <a:r>
              <a:rPr lang="ru-RU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чел.                                         Не готов- 0  чел.</a:t>
            </a:r>
            <a:endParaRPr lang="en-US" sz="18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уровень- 0 чел.</a:t>
            </a:r>
          </a:p>
          <a:p>
            <a:pPr marL="0" indent="0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 marL="0" indent="0">
              <a:buNone/>
            </a:pPr>
            <a:endParaRPr lang="ru-RU" dirty="0" smtClean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1121498"/>
              </p:ext>
            </p:extLst>
          </p:nvPr>
        </p:nvGraphicFramePr>
        <p:xfrm>
          <a:off x="251520" y="2708920"/>
          <a:ext cx="8496943" cy="30062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3849"/>
                <a:gridCol w="1213849"/>
                <a:gridCol w="1213849"/>
                <a:gridCol w="1213849"/>
                <a:gridCol w="1213849"/>
                <a:gridCol w="1213849"/>
                <a:gridCol w="1213849"/>
              </a:tblGrid>
              <a:tr h="1041126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Уровень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Зрительно-моторная координация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Математические представления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Мыслительные процессы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Звукобуквенный анализ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err="1" smtClean="0"/>
                        <a:t>Саморегуляция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Внимание</a:t>
                      </a:r>
                      <a:endParaRPr lang="ru-RU" sz="1400" dirty="0"/>
                    </a:p>
                  </a:txBody>
                  <a:tcPr/>
                </a:tc>
              </a:tr>
              <a:tr h="662535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Высокий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-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1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3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3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1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2</a:t>
                      </a:r>
                      <a:endParaRPr lang="ru-RU" sz="3600" dirty="0"/>
                    </a:p>
                  </a:txBody>
                  <a:tcPr/>
                </a:tc>
              </a:tr>
              <a:tr h="662535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средний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1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-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-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-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1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1</a:t>
                      </a:r>
                      <a:endParaRPr lang="ru-RU" sz="3600" dirty="0"/>
                    </a:p>
                  </a:txBody>
                  <a:tcPr/>
                </a:tc>
              </a:tr>
              <a:tr h="54903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низкий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rgbClr val="FF0000"/>
                          </a:solidFill>
                        </a:rPr>
                        <a:t>2</a:t>
                      </a:r>
                      <a:endParaRPr lang="ru-RU" sz="3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2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rgbClr val="FF0000"/>
                          </a:solidFill>
                        </a:rPr>
                        <a:t>-</a:t>
                      </a:r>
                      <a:endParaRPr lang="ru-RU" sz="3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ru-RU" sz="3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ru-RU" sz="3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ru-RU" sz="3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94613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8147248" cy="564672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МБОУ </a:t>
            </a:r>
            <a:r>
              <a:rPr lang="ru-RU" sz="2800" dirty="0" err="1" smtClean="0"/>
              <a:t>Чувашскомайнская</a:t>
            </a:r>
            <a:r>
              <a:rPr lang="ru-RU" sz="2800" dirty="0" smtClean="0"/>
              <a:t> </a:t>
            </a:r>
            <a:r>
              <a:rPr lang="ru-RU" sz="2800" dirty="0" err="1" smtClean="0"/>
              <a:t>оош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836712"/>
            <a:ext cx="8363272" cy="5616624"/>
          </a:xfrm>
        </p:spPr>
        <p:txBody>
          <a:bodyPr>
            <a:normAutofit/>
          </a:bodyPr>
          <a:lstStyle/>
          <a:p>
            <a:pPr algn="ctr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Протестировано- </a:t>
            </a:r>
            <a:r>
              <a:rPr lang="ru-RU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человек (5 выпускников).    </a:t>
            </a:r>
          </a:p>
          <a:p>
            <a:pPr algn="ctr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 них:</a:t>
            </a:r>
          </a:p>
          <a:p>
            <a:r>
              <a:rPr lang="en-US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</a:t>
            </a:r>
            <a:r>
              <a:rPr lang="ru-RU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уровень-2 чел.                                             Готов-3 чел.</a:t>
            </a:r>
            <a:endParaRPr lang="en-US" sz="18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</a:t>
            </a:r>
            <a:r>
              <a:rPr lang="ru-RU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уровень-2 чел.                                             Частично готов- 2 чел</a:t>
            </a:r>
            <a:endParaRPr lang="en-US" sz="18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ru-RU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уровень- 1 чел.                                              Не готов- 0  чел.</a:t>
            </a:r>
            <a:endParaRPr lang="en-US" sz="18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уровень- 0 чел.</a:t>
            </a:r>
          </a:p>
          <a:p>
            <a:endParaRPr lang="ru-RU" sz="1800" dirty="0"/>
          </a:p>
          <a:p>
            <a:endParaRPr lang="ru-RU" sz="1800" dirty="0" smtClean="0"/>
          </a:p>
          <a:p>
            <a:endParaRPr lang="ru-RU" sz="1800" dirty="0"/>
          </a:p>
          <a:p>
            <a:endParaRPr lang="ru-RU" sz="1800" dirty="0" smtClean="0"/>
          </a:p>
          <a:p>
            <a:endParaRPr lang="ru-RU" sz="1800" dirty="0"/>
          </a:p>
          <a:p>
            <a:endParaRPr lang="ru-RU" sz="1800" dirty="0" smtClean="0"/>
          </a:p>
          <a:p>
            <a:endParaRPr lang="ru-RU" sz="1800" dirty="0"/>
          </a:p>
          <a:p>
            <a:endParaRPr lang="ru-RU" sz="1800" dirty="0" smtClean="0"/>
          </a:p>
          <a:p>
            <a:endParaRPr lang="ru-RU" sz="1800" dirty="0"/>
          </a:p>
          <a:p>
            <a:endParaRPr lang="ru-RU" sz="1800" dirty="0" smtClean="0"/>
          </a:p>
          <a:p>
            <a:endParaRPr lang="ru-RU" sz="18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 marL="0" indent="0">
              <a:buNone/>
            </a:pPr>
            <a:endParaRPr lang="ru-RU" dirty="0" smtClean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3743937"/>
              </p:ext>
            </p:extLst>
          </p:nvPr>
        </p:nvGraphicFramePr>
        <p:xfrm>
          <a:off x="251520" y="2708920"/>
          <a:ext cx="8496943" cy="30062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3849"/>
                <a:gridCol w="1213849"/>
                <a:gridCol w="1213849"/>
                <a:gridCol w="1213849"/>
                <a:gridCol w="1213849"/>
                <a:gridCol w="1213849"/>
                <a:gridCol w="1213849"/>
              </a:tblGrid>
              <a:tr h="1041126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Уровень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Зрительно-моторная координация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Математические представления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Мыслительные процессы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Звукобуквенный анализ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err="1" smtClean="0"/>
                        <a:t>Саморегуляция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Внимание</a:t>
                      </a:r>
                      <a:endParaRPr lang="ru-RU" sz="1400" dirty="0"/>
                    </a:p>
                  </a:txBody>
                  <a:tcPr/>
                </a:tc>
              </a:tr>
              <a:tr h="662535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Высокий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2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4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4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5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2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3</a:t>
                      </a:r>
                      <a:endParaRPr lang="ru-RU" sz="3600" dirty="0"/>
                    </a:p>
                  </a:txBody>
                  <a:tcPr/>
                </a:tc>
              </a:tr>
              <a:tr h="662535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средний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1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-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-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-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-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1</a:t>
                      </a:r>
                      <a:endParaRPr lang="ru-RU" sz="3600" dirty="0"/>
                    </a:p>
                  </a:txBody>
                  <a:tcPr/>
                </a:tc>
              </a:tr>
              <a:tr h="54903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низкий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rgbClr val="FF0000"/>
                          </a:solidFill>
                        </a:rPr>
                        <a:t>2</a:t>
                      </a:r>
                      <a:endParaRPr lang="ru-RU" sz="3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1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ru-RU" sz="3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ru-RU" sz="3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rgbClr val="FF0000"/>
                          </a:solidFill>
                        </a:rPr>
                        <a:t>3</a:t>
                      </a:r>
                      <a:endParaRPr lang="ru-RU" sz="3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ru-RU" sz="3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52125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8147248" cy="564672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МБОУ Ромодановская  </a:t>
            </a:r>
            <a:r>
              <a:rPr lang="ru-RU" sz="2800" dirty="0" err="1"/>
              <a:t>с</a:t>
            </a:r>
            <a:r>
              <a:rPr lang="ru-RU" sz="2800" dirty="0" err="1" smtClean="0"/>
              <a:t>ош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836712"/>
            <a:ext cx="8363272" cy="5616624"/>
          </a:xfrm>
        </p:spPr>
        <p:txBody>
          <a:bodyPr>
            <a:normAutofit/>
          </a:bodyPr>
          <a:lstStyle/>
          <a:p>
            <a:pPr algn="ctr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Протестировано- </a:t>
            </a:r>
            <a:r>
              <a:rPr lang="ru-RU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человека (2 выпускника)</a:t>
            </a:r>
          </a:p>
          <a:p>
            <a:pPr algn="ctr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Из них:</a:t>
            </a:r>
          </a:p>
          <a:p>
            <a:r>
              <a:rPr lang="en-US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</a:t>
            </a:r>
            <a:r>
              <a:rPr lang="ru-RU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уровень-1 чел.                                               Готов-1 чел.</a:t>
            </a:r>
            <a:endParaRPr lang="en-US" sz="18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</a:t>
            </a:r>
            <a:r>
              <a:rPr lang="ru-RU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уровень-0 чел.                                               Частично готов-0 чел</a:t>
            </a:r>
            <a:endParaRPr lang="en-US" sz="18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ru-RU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уровень- 0чел.                                                Не готов- 1 чел.</a:t>
            </a:r>
            <a:endParaRPr lang="en-US" sz="18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уровень- 1 чел.</a:t>
            </a:r>
          </a:p>
          <a:p>
            <a:pPr marL="0" indent="0">
              <a:buNone/>
            </a:pPr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endParaRPr lang="ru-RU" sz="2000" dirty="0" smtClean="0">
              <a:solidFill>
                <a:srgbClr val="FF000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8919271"/>
              </p:ext>
            </p:extLst>
          </p:nvPr>
        </p:nvGraphicFramePr>
        <p:xfrm>
          <a:off x="251520" y="2708920"/>
          <a:ext cx="8496943" cy="30062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3849"/>
                <a:gridCol w="1213849"/>
                <a:gridCol w="1213849"/>
                <a:gridCol w="1213849"/>
                <a:gridCol w="1213849"/>
                <a:gridCol w="1213849"/>
                <a:gridCol w="1213849"/>
              </a:tblGrid>
              <a:tr h="1041126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Уровень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Зрительно-моторная координация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Математические представления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Мыслительные процессы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Звукобуквенный анализ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err="1" smtClean="0"/>
                        <a:t>Саморегуляция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Внимание</a:t>
                      </a:r>
                      <a:endParaRPr lang="ru-RU" sz="1400" dirty="0"/>
                    </a:p>
                  </a:txBody>
                  <a:tcPr/>
                </a:tc>
              </a:tr>
              <a:tr h="662535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Высокий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1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2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1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1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1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1</a:t>
                      </a:r>
                      <a:endParaRPr lang="ru-RU" sz="3600" dirty="0"/>
                    </a:p>
                  </a:txBody>
                  <a:tcPr/>
                </a:tc>
              </a:tr>
              <a:tr h="662535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средний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-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-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-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-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-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1</a:t>
                      </a:r>
                      <a:endParaRPr lang="ru-RU" sz="3600" dirty="0"/>
                    </a:p>
                  </a:txBody>
                  <a:tcPr/>
                </a:tc>
              </a:tr>
              <a:tr h="54903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низкий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ru-RU" sz="3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-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ru-RU" sz="3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ru-RU" sz="3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ru-RU" sz="3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ru-RU" sz="3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47138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8147248" cy="564672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МБОУ </a:t>
            </a:r>
            <a:r>
              <a:rPr lang="ru-RU" sz="2800" dirty="0" err="1" smtClean="0"/>
              <a:t>Среднетиганская</a:t>
            </a:r>
            <a:r>
              <a:rPr lang="ru-RU" sz="2800" dirty="0" smtClean="0"/>
              <a:t>  </a:t>
            </a:r>
            <a:r>
              <a:rPr lang="ru-RU" sz="2800" dirty="0" err="1"/>
              <a:t>с</a:t>
            </a:r>
            <a:r>
              <a:rPr lang="ru-RU" sz="2800" dirty="0" err="1" smtClean="0"/>
              <a:t>ош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836712"/>
            <a:ext cx="8363272" cy="5616624"/>
          </a:xfrm>
        </p:spPr>
        <p:txBody>
          <a:bodyPr>
            <a:normAutofit/>
          </a:bodyPr>
          <a:lstStyle/>
          <a:p>
            <a:pPr algn="ctr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Протестировано- </a:t>
            </a:r>
            <a:r>
              <a:rPr lang="ru-RU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человека (5 выпускника)</a:t>
            </a:r>
          </a:p>
          <a:p>
            <a:pPr algn="ctr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   Из них:</a:t>
            </a:r>
          </a:p>
          <a:p>
            <a:r>
              <a:rPr lang="en-US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</a:t>
            </a:r>
            <a:r>
              <a:rPr lang="ru-RU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уровень-4 чел.                                      Готов-5 чел.</a:t>
            </a:r>
            <a:endParaRPr lang="en-US" sz="18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</a:t>
            </a:r>
            <a:r>
              <a:rPr lang="ru-RU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уровень-1 чел.                                      Частично готов- 0 чел</a:t>
            </a:r>
            <a:endParaRPr lang="en-US" sz="18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ru-RU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уровень- 0 чел.                                       Не готов- 0 чел.</a:t>
            </a:r>
            <a:endParaRPr lang="en-US" sz="18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уровень- 0 чел.</a:t>
            </a:r>
          </a:p>
          <a:p>
            <a:pPr marL="0" indent="0">
              <a:buNone/>
            </a:pPr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endParaRPr lang="ru-RU" sz="2000" dirty="0" smtClean="0">
              <a:solidFill>
                <a:srgbClr val="FF000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2040482"/>
              </p:ext>
            </p:extLst>
          </p:nvPr>
        </p:nvGraphicFramePr>
        <p:xfrm>
          <a:off x="251520" y="2708920"/>
          <a:ext cx="8496943" cy="30062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3849"/>
                <a:gridCol w="1213849"/>
                <a:gridCol w="1213849"/>
                <a:gridCol w="1213849"/>
                <a:gridCol w="1213849"/>
                <a:gridCol w="1213849"/>
                <a:gridCol w="1213849"/>
              </a:tblGrid>
              <a:tr h="1041126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Уровень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Зрительно-моторная координация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Математические представления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Мыслительные процессы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Звукобуквенный анализ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err="1" smtClean="0"/>
                        <a:t>Саморегуляция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Внимание</a:t>
                      </a:r>
                      <a:endParaRPr lang="ru-RU" sz="1400" dirty="0"/>
                    </a:p>
                  </a:txBody>
                  <a:tcPr/>
                </a:tc>
              </a:tr>
              <a:tr h="662535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Высокий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3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5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5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5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4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4</a:t>
                      </a:r>
                      <a:endParaRPr lang="ru-RU" sz="3600" dirty="0"/>
                    </a:p>
                  </a:txBody>
                  <a:tcPr/>
                </a:tc>
              </a:tr>
              <a:tr h="662535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средний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2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-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-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-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-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1</a:t>
                      </a:r>
                      <a:endParaRPr lang="ru-RU" sz="3600" dirty="0"/>
                    </a:p>
                  </a:txBody>
                  <a:tcPr/>
                </a:tc>
              </a:tr>
              <a:tr h="54903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низкий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ru-RU" sz="3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ru-RU" sz="3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ru-RU" sz="3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ru-RU" sz="3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ru-RU" sz="3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ru-RU" sz="3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5322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8147248" cy="564672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МБДОУ </a:t>
            </a:r>
            <a:r>
              <a:rPr lang="ru-RU" sz="2800" dirty="0" err="1" smtClean="0"/>
              <a:t>Войкинский</a:t>
            </a:r>
            <a:r>
              <a:rPr lang="ru-RU" sz="2800" dirty="0" smtClean="0"/>
              <a:t> детский сад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836712"/>
            <a:ext cx="8363272" cy="5616624"/>
          </a:xfrm>
        </p:spPr>
        <p:txBody>
          <a:bodyPr>
            <a:normAutofit/>
          </a:bodyPr>
          <a:lstStyle/>
          <a:p>
            <a:pPr algn="ctr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Протестировано- </a:t>
            </a:r>
            <a:r>
              <a:rPr lang="ru-RU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человек (2 выпускника)</a:t>
            </a:r>
          </a:p>
          <a:p>
            <a:pPr algn="ctr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Из них:</a:t>
            </a:r>
          </a:p>
          <a:p>
            <a:r>
              <a:rPr lang="en-US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</a:t>
            </a:r>
            <a:r>
              <a:rPr lang="ru-RU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уровень-0 чел.                                              Готов-1 чел.</a:t>
            </a:r>
            <a:endParaRPr lang="en-US" sz="18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</a:t>
            </a:r>
            <a:r>
              <a:rPr lang="ru-RU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уровень-1 чел.                                             Частично готов- 1 чел</a:t>
            </a:r>
            <a:endParaRPr lang="en-US" sz="18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ru-RU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уровень- 1 чел.                                              Не готов- 0 чел.</a:t>
            </a:r>
            <a:endParaRPr lang="en-US" sz="18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уровень- 0 чел.</a:t>
            </a:r>
          </a:p>
          <a:p>
            <a:pPr marL="0" indent="0">
              <a:buNone/>
            </a:pPr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endParaRPr lang="ru-RU" sz="2000" dirty="0" smtClean="0">
              <a:solidFill>
                <a:srgbClr val="FF000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398685"/>
              </p:ext>
            </p:extLst>
          </p:nvPr>
        </p:nvGraphicFramePr>
        <p:xfrm>
          <a:off x="251520" y="2708920"/>
          <a:ext cx="8496943" cy="30062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3849"/>
                <a:gridCol w="1213849"/>
                <a:gridCol w="1213849"/>
                <a:gridCol w="1213849"/>
                <a:gridCol w="1213849"/>
                <a:gridCol w="1213849"/>
                <a:gridCol w="1213849"/>
              </a:tblGrid>
              <a:tr h="1041126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Уровень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Зрительно-моторная координация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Математические представления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Мыслительные процессы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Звукобуквенный анализ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err="1" smtClean="0"/>
                        <a:t>Саморегуляция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Внимание</a:t>
                      </a:r>
                      <a:endParaRPr lang="ru-RU" sz="1400" dirty="0"/>
                    </a:p>
                  </a:txBody>
                  <a:tcPr/>
                </a:tc>
              </a:tr>
              <a:tr h="662535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Высокий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-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2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1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1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2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-</a:t>
                      </a:r>
                      <a:endParaRPr lang="ru-RU" sz="3600" dirty="0"/>
                    </a:p>
                  </a:txBody>
                  <a:tcPr/>
                </a:tc>
              </a:tr>
              <a:tr h="662535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средний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1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-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1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1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-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1</a:t>
                      </a:r>
                      <a:endParaRPr lang="ru-RU" sz="3600" dirty="0"/>
                    </a:p>
                  </a:txBody>
                  <a:tcPr/>
                </a:tc>
              </a:tr>
              <a:tr h="54903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низкий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ru-RU" sz="3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ru-RU" sz="3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ru-RU" sz="3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ru-RU" sz="3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rgbClr val="FF0000"/>
                          </a:solidFill>
                        </a:rPr>
                        <a:t>-</a:t>
                      </a:r>
                      <a:endParaRPr lang="ru-RU" sz="3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ru-RU" sz="3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47978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8147248" cy="564672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МБОУ </a:t>
            </a:r>
            <a:r>
              <a:rPr lang="ru-RU" sz="2800" dirty="0" err="1" smtClean="0"/>
              <a:t>Мокрокурналинская</a:t>
            </a:r>
            <a:r>
              <a:rPr lang="ru-RU" sz="2800" dirty="0" smtClean="0"/>
              <a:t> </a:t>
            </a:r>
            <a:r>
              <a:rPr lang="ru-RU" sz="2800" dirty="0" err="1" smtClean="0"/>
              <a:t>сош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836712"/>
            <a:ext cx="8363272" cy="5616624"/>
          </a:xfrm>
        </p:spPr>
        <p:txBody>
          <a:bodyPr>
            <a:normAutofit/>
          </a:bodyPr>
          <a:lstStyle/>
          <a:p>
            <a:pPr algn="ctr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Протестировано- </a:t>
            </a:r>
            <a:r>
              <a:rPr lang="ru-RU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человека (7 выпускников)</a:t>
            </a:r>
          </a:p>
          <a:p>
            <a:pPr algn="ctr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Из них:</a:t>
            </a:r>
          </a:p>
          <a:p>
            <a:r>
              <a:rPr lang="en-US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</a:t>
            </a:r>
            <a:r>
              <a:rPr lang="ru-RU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уровень-1 чел.                                                Готов-4 чел.</a:t>
            </a:r>
            <a:endParaRPr lang="en-US" sz="18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</a:t>
            </a:r>
            <a:r>
              <a:rPr lang="ru-RU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уровень- 3 чел.                                               Частично готов- 1 чел</a:t>
            </a:r>
            <a:endParaRPr lang="en-US" sz="18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ru-RU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уровень- 1 чел.                                                 Не готов- 1 чел.</a:t>
            </a:r>
            <a:endParaRPr lang="en-US" sz="18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уровень- 1 чел.</a:t>
            </a:r>
          </a:p>
          <a:p>
            <a:pPr marL="0" indent="0">
              <a:buNone/>
            </a:pPr>
            <a:endParaRPr lang="ru-RU" dirty="0" smtClean="0">
              <a:solidFill>
                <a:srgbClr val="FF0000"/>
              </a:solidFill>
            </a:endParaRPr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endParaRPr lang="ru-RU" sz="2000" dirty="0" smtClean="0">
              <a:solidFill>
                <a:srgbClr val="FF000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2297078"/>
              </p:ext>
            </p:extLst>
          </p:nvPr>
        </p:nvGraphicFramePr>
        <p:xfrm>
          <a:off x="320152" y="3212976"/>
          <a:ext cx="8496943" cy="30062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3849"/>
                <a:gridCol w="1213849"/>
                <a:gridCol w="1213849"/>
                <a:gridCol w="1213849"/>
                <a:gridCol w="1213849"/>
                <a:gridCol w="1213849"/>
                <a:gridCol w="1213849"/>
              </a:tblGrid>
              <a:tr h="1041126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Уровень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Зрительно-моторная координация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Математические представления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Мыслительные процессы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Звукобуквенный анализ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err="1" smtClean="0"/>
                        <a:t>Саморегуляция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Внимание</a:t>
                      </a:r>
                      <a:endParaRPr lang="ru-RU" sz="1400" dirty="0"/>
                    </a:p>
                  </a:txBody>
                  <a:tcPr/>
                </a:tc>
              </a:tr>
              <a:tr h="662535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Высокий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3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5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3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5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2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4</a:t>
                      </a:r>
                      <a:endParaRPr lang="ru-RU" sz="3600" dirty="0"/>
                    </a:p>
                  </a:txBody>
                  <a:tcPr/>
                </a:tc>
              </a:tr>
              <a:tr h="662535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средний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-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-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1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-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3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2</a:t>
                      </a:r>
                      <a:endParaRPr lang="ru-RU" sz="3600" dirty="0"/>
                    </a:p>
                  </a:txBody>
                  <a:tcPr/>
                </a:tc>
              </a:tr>
              <a:tr h="54903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низкий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rgbClr val="FF0000"/>
                          </a:solidFill>
                        </a:rPr>
                        <a:t>3</a:t>
                      </a:r>
                      <a:endParaRPr lang="ru-RU" sz="3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ru-RU" sz="3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rgbClr val="FF0000"/>
                          </a:solidFill>
                        </a:rPr>
                        <a:t>2</a:t>
                      </a:r>
                      <a:endParaRPr lang="ru-RU" sz="3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ru-RU" sz="3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ru-RU" sz="3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rgbClr val="FF0000"/>
                          </a:solidFill>
                        </a:rPr>
                        <a:t>-</a:t>
                      </a:r>
                      <a:endParaRPr lang="ru-RU" sz="3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25983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8147248" cy="564672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МБОУ </a:t>
            </a:r>
            <a:r>
              <a:rPr lang="ru-RU" sz="2800" dirty="0" err="1" smtClean="0"/>
              <a:t>Шаминская</a:t>
            </a:r>
            <a:r>
              <a:rPr lang="ru-RU" sz="2800" dirty="0" smtClean="0"/>
              <a:t> </a:t>
            </a:r>
            <a:r>
              <a:rPr lang="ru-RU" sz="2800" dirty="0" err="1" smtClean="0"/>
              <a:t>оош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836712"/>
            <a:ext cx="8363272" cy="5616624"/>
          </a:xfrm>
        </p:spPr>
        <p:txBody>
          <a:bodyPr>
            <a:normAutofit/>
          </a:bodyPr>
          <a:lstStyle/>
          <a:p>
            <a:pPr algn="ctr"/>
            <a:r>
              <a:rPr lang="ru-RU" sz="1800" dirty="0" smtClean="0"/>
              <a:t>Протестировано- </a:t>
            </a:r>
            <a:r>
              <a:rPr lang="ru-RU" sz="1800" dirty="0">
                <a:solidFill>
                  <a:srgbClr val="FF0000"/>
                </a:solidFill>
              </a:rPr>
              <a:t>4</a:t>
            </a:r>
            <a:r>
              <a:rPr lang="ru-RU" sz="1800" dirty="0" smtClean="0"/>
              <a:t>  человека</a:t>
            </a:r>
            <a:r>
              <a:rPr lang="ru-RU" sz="1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(5 выпускника)</a:t>
            </a:r>
          </a:p>
          <a:p>
            <a:pPr algn="ctr"/>
            <a:r>
              <a:rPr lang="ru-RU" sz="1800" dirty="0" smtClean="0"/>
              <a:t>   Из них:</a:t>
            </a:r>
          </a:p>
          <a:p>
            <a:r>
              <a:rPr lang="en-US" sz="1800" dirty="0" smtClean="0">
                <a:solidFill>
                  <a:srgbClr val="FF0000"/>
                </a:solidFill>
              </a:rPr>
              <a:t>IV</a:t>
            </a:r>
            <a:r>
              <a:rPr lang="ru-RU" sz="1800" dirty="0" smtClean="0">
                <a:solidFill>
                  <a:srgbClr val="FF0000"/>
                </a:solidFill>
              </a:rPr>
              <a:t> уровень-1 чел.                                            Готов-1 чел.</a:t>
            </a:r>
            <a:endParaRPr lang="en-US" sz="1800" dirty="0" smtClean="0">
              <a:solidFill>
                <a:srgbClr val="FF0000"/>
              </a:solidFill>
            </a:endParaRPr>
          </a:p>
          <a:p>
            <a:r>
              <a:rPr lang="en-US" sz="1800" dirty="0" smtClean="0">
                <a:solidFill>
                  <a:srgbClr val="FF0000"/>
                </a:solidFill>
              </a:rPr>
              <a:t>III</a:t>
            </a:r>
            <a:r>
              <a:rPr lang="ru-RU" sz="1800" dirty="0" smtClean="0">
                <a:solidFill>
                  <a:srgbClr val="FF0000"/>
                </a:solidFill>
              </a:rPr>
              <a:t> уровень-0чел.                                             Частично готов- 0 чел</a:t>
            </a:r>
            <a:endParaRPr lang="en-US" sz="1800" dirty="0" smtClean="0">
              <a:solidFill>
                <a:srgbClr val="FF0000"/>
              </a:solidFill>
            </a:endParaRPr>
          </a:p>
          <a:p>
            <a:r>
              <a:rPr lang="en-US" sz="1800" dirty="0" smtClean="0">
                <a:solidFill>
                  <a:srgbClr val="FF0000"/>
                </a:solidFill>
              </a:rPr>
              <a:t>II</a:t>
            </a:r>
            <a:r>
              <a:rPr lang="ru-RU" sz="1800" dirty="0" smtClean="0">
                <a:solidFill>
                  <a:srgbClr val="FF0000"/>
                </a:solidFill>
              </a:rPr>
              <a:t> уровень- 0 чел.                                            Не готов- 3 чел.</a:t>
            </a:r>
            <a:endParaRPr lang="en-US" sz="1800" dirty="0" smtClean="0">
              <a:solidFill>
                <a:srgbClr val="FF0000"/>
              </a:solidFill>
            </a:endParaRPr>
          </a:p>
          <a:p>
            <a:r>
              <a:rPr lang="en-US" sz="1800" dirty="0" smtClean="0">
                <a:solidFill>
                  <a:srgbClr val="FF0000"/>
                </a:solidFill>
              </a:rPr>
              <a:t>I</a:t>
            </a:r>
            <a:r>
              <a:rPr lang="ru-RU" sz="1800" dirty="0" smtClean="0">
                <a:solidFill>
                  <a:srgbClr val="FF0000"/>
                </a:solidFill>
              </a:rPr>
              <a:t> уровень- 3 чел.</a:t>
            </a:r>
          </a:p>
          <a:p>
            <a:pPr marL="0" indent="0">
              <a:buNone/>
            </a:pPr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 marL="0" indent="0">
              <a:buNone/>
            </a:pPr>
            <a:endParaRPr lang="ru-RU" sz="2000" dirty="0" smtClean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3205825"/>
              </p:ext>
            </p:extLst>
          </p:nvPr>
        </p:nvGraphicFramePr>
        <p:xfrm>
          <a:off x="251520" y="2708920"/>
          <a:ext cx="8496943" cy="30062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3849"/>
                <a:gridCol w="1213849"/>
                <a:gridCol w="1213849"/>
                <a:gridCol w="1213849"/>
                <a:gridCol w="1213849"/>
                <a:gridCol w="1213849"/>
                <a:gridCol w="1213849"/>
              </a:tblGrid>
              <a:tr h="1041126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Уровень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Зрительно-моторная координация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Математические представления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Мыслительные процессы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Звукобуквенный анализ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err="1" smtClean="0"/>
                        <a:t>Саморегуляция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Внимание</a:t>
                      </a:r>
                      <a:endParaRPr lang="ru-RU" sz="1400" dirty="0"/>
                    </a:p>
                  </a:txBody>
                  <a:tcPr/>
                </a:tc>
              </a:tr>
              <a:tr h="662535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Высокий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1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4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2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2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2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2</a:t>
                      </a:r>
                      <a:endParaRPr lang="ru-RU" sz="3600" dirty="0"/>
                    </a:p>
                  </a:txBody>
                  <a:tcPr/>
                </a:tc>
              </a:tr>
              <a:tr h="662535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средний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1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-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-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-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1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1</a:t>
                      </a:r>
                      <a:endParaRPr lang="ru-RU" sz="3600" dirty="0"/>
                    </a:p>
                  </a:txBody>
                  <a:tcPr/>
                </a:tc>
              </a:tr>
              <a:tr h="54903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низкий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rgbClr val="FF0000"/>
                          </a:solidFill>
                        </a:rPr>
                        <a:t>2</a:t>
                      </a:r>
                      <a:endParaRPr lang="ru-RU" sz="3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rgbClr val="FF0000"/>
                          </a:solidFill>
                        </a:rPr>
                        <a:t>-</a:t>
                      </a:r>
                      <a:endParaRPr lang="ru-RU" sz="3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rgbClr val="FF0000"/>
                          </a:solidFill>
                        </a:rPr>
                        <a:t>2</a:t>
                      </a:r>
                      <a:endParaRPr lang="ru-RU" sz="3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rgbClr val="FF0000"/>
                          </a:solidFill>
                        </a:rPr>
                        <a:t>2</a:t>
                      </a:r>
                      <a:endParaRPr lang="ru-RU" sz="3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ru-RU" sz="3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ru-RU" sz="3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4652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8147248" cy="564672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МБОУ Лебединская </a:t>
            </a:r>
            <a:r>
              <a:rPr lang="ru-RU" sz="2800" dirty="0" err="1" smtClean="0"/>
              <a:t>оош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836712"/>
            <a:ext cx="8363272" cy="5616624"/>
          </a:xfrm>
        </p:spPr>
        <p:txBody>
          <a:bodyPr>
            <a:normAutofit/>
          </a:bodyPr>
          <a:lstStyle/>
          <a:p>
            <a:pPr algn="ctr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Протестировано-</a:t>
            </a:r>
            <a:r>
              <a:rPr lang="ru-RU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чел.</a:t>
            </a: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 </a:t>
            </a:r>
            <a:r>
              <a:rPr lang="ru-RU" sz="1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выпускника)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  <a:p>
            <a:pPr algn="ctr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Из них:</a:t>
            </a:r>
          </a:p>
          <a:p>
            <a:r>
              <a:rPr lang="en-US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</a:t>
            </a:r>
            <a:r>
              <a:rPr lang="ru-RU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уровень-0 чел.                                          Готов-1 чел.</a:t>
            </a:r>
            <a:endParaRPr lang="en-US" sz="18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</a:t>
            </a:r>
            <a:r>
              <a:rPr lang="ru-RU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уровень-1чел.                                           Частично готов- 1 чел</a:t>
            </a:r>
            <a:endParaRPr lang="en-US" sz="18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ru-RU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уровень- 1 чел.                                           Не готов-1 чел.</a:t>
            </a:r>
            <a:endParaRPr lang="en-US" sz="18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уровень- 1 чел.</a:t>
            </a:r>
          </a:p>
          <a:p>
            <a:pPr marL="0" indent="0">
              <a:buNone/>
            </a:pPr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r>
              <a:rPr lang="ru-RU" sz="2000" dirty="0" smtClean="0">
                <a:solidFill>
                  <a:srgbClr val="FF0000"/>
                </a:solidFill>
              </a:rPr>
              <a:t>Замечание: 4 задание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6050818"/>
              </p:ext>
            </p:extLst>
          </p:nvPr>
        </p:nvGraphicFramePr>
        <p:xfrm>
          <a:off x="251520" y="2708920"/>
          <a:ext cx="8496943" cy="30062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3849"/>
                <a:gridCol w="1213849"/>
                <a:gridCol w="1213849"/>
                <a:gridCol w="1213849"/>
                <a:gridCol w="1213849"/>
                <a:gridCol w="1213849"/>
                <a:gridCol w="1213849"/>
              </a:tblGrid>
              <a:tr h="1041126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Уровень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Зрительно-моторная координация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Математические представления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Мыслительные процессы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Звукобуквенный анализ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err="1" smtClean="0"/>
                        <a:t>Саморегуляция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Внимание</a:t>
                      </a:r>
                      <a:endParaRPr lang="ru-RU" sz="1400" dirty="0"/>
                    </a:p>
                  </a:txBody>
                  <a:tcPr/>
                </a:tc>
              </a:tr>
              <a:tr h="662535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Высокий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-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3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-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3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-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2</a:t>
                      </a:r>
                      <a:endParaRPr lang="ru-RU" sz="3600" dirty="0"/>
                    </a:p>
                  </a:txBody>
                  <a:tcPr/>
                </a:tc>
              </a:tr>
              <a:tr h="662535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средний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-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-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-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-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2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-</a:t>
                      </a:r>
                      <a:endParaRPr lang="ru-RU" sz="3600" dirty="0"/>
                    </a:p>
                  </a:txBody>
                  <a:tcPr/>
                </a:tc>
              </a:tr>
              <a:tr h="54903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низкий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rgbClr val="FF0000"/>
                          </a:solidFill>
                        </a:rPr>
                        <a:t>3</a:t>
                      </a:r>
                      <a:endParaRPr lang="ru-RU" sz="3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ru-RU" sz="3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rgbClr val="FF0000"/>
                          </a:solidFill>
                        </a:rPr>
                        <a:t>3</a:t>
                      </a:r>
                      <a:endParaRPr lang="ru-RU" sz="3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ru-RU" sz="3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ru-RU" sz="3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ru-RU" sz="3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94347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8147248" cy="564672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МБОУ </a:t>
            </a:r>
            <a:r>
              <a:rPr lang="ru-RU" sz="2800" dirty="0" err="1" smtClean="0"/>
              <a:t>Большеполянская</a:t>
            </a:r>
            <a:r>
              <a:rPr lang="ru-RU" sz="2800" dirty="0" smtClean="0"/>
              <a:t> </a:t>
            </a:r>
            <a:r>
              <a:rPr lang="ru-RU" sz="2800" dirty="0" err="1" smtClean="0"/>
              <a:t>сош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836712"/>
            <a:ext cx="8363272" cy="5616624"/>
          </a:xfrm>
        </p:spPr>
        <p:txBody>
          <a:bodyPr>
            <a:normAutofit/>
          </a:bodyPr>
          <a:lstStyle/>
          <a:p>
            <a:pPr algn="ctr"/>
            <a:r>
              <a:rPr lang="ru-RU" sz="1800" dirty="0" smtClean="0"/>
              <a:t>Протестировано- </a:t>
            </a:r>
            <a:r>
              <a:rPr lang="ru-RU" sz="1800" dirty="0" smtClean="0">
                <a:solidFill>
                  <a:srgbClr val="C00000"/>
                </a:solidFill>
              </a:rPr>
              <a:t>2 </a:t>
            </a:r>
            <a:r>
              <a:rPr lang="ru-RU" sz="1800" dirty="0" smtClean="0"/>
              <a:t> человека </a:t>
            </a:r>
            <a:r>
              <a:rPr lang="ru-RU" sz="1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</a:t>
            </a: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выпускника)</a:t>
            </a:r>
            <a:r>
              <a:rPr lang="ru-RU" sz="1800" dirty="0" smtClean="0"/>
              <a:t>.  </a:t>
            </a:r>
          </a:p>
          <a:p>
            <a:pPr algn="ctr"/>
            <a:r>
              <a:rPr lang="ru-RU" sz="1800" dirty="0" smtClean="0"/>
              <a:t>  Из них:</a:t>
            </a:r>
          </a:p>
          <a:p>
            <a:r>
              <a:rPr lang="en-US" sz="1800" dirty="0" smtClean="0">
                <a:solidFill>
                  <a:srgbClr val="FF0000"/>
                </a:solidFill>
              </a:rPr>
              <a:t>IV</a:t>
            </a:r>
            <a:r>
              <a:rPr lang="ru-RU" sz="1800" dirty="0" smtClean="0">
                <a:solidFill>
                  <a:srgbClr val="FF0000"/>
                </a:solidFill>
              </a:rPr>
              <a:t> уровень-0 чел.                                         Готов-1 чел.</a:t>
            </a:r>
            <a:endParaRPr lang="en-US" sz="1800" dirty="0" smtClean="0">
              <a:solidFill>
                <a:srgbClr val="FF0000"/>
              </a:solidFill>
            </a:endParaRPr>
          </a:p>
          <a:p>
            <a:r>
              <a:rPr lang="en-US" sz="1800" dirty="0" smtClean="0">
                <a:solidFill>
                  <a:srgbClr val="FF0000"/>
                </a:solidFill>
              </a:rPr>
              <a:t>III</a:t>
            </a:r>
            <a:r>
              <a:rPr lang="ru-RU" sz="1800" dirty="0" smtClean="0">
                <a:solidFill>
                  <a:srgbClr val="FF0000"/>
                </a:solidFill>
              </a:rPr>
              <a:t> уровень-1 чел.                                         Частично готов- 1 чел</a:t>
            </a:r>
            <a:endParaRPr lang="en-US" sz="1800" dirty="0" smtClean="0">
              <a:solidFill>
                <a:srgbClr val="FF0000"/>
              </a:solidFill>
            </a:endParaRPr>
          </a:p>
          <a:p>
            <a:r>
              <a:rPr lang="en-US" sz="1800" dirty="0" smtClean="0">
                <a:solidFill>
                  <a:srgbClr val="FF0000"/>
                </a:solidFill>
              </a:rPr>
              <a:t>II</a:t>
            </a:r>
            <a:r>
              <a:rPr lang="ru-RU" sz="1800" dirty="0" smtClean="0">
                <a:solidFill>
                  <a:srgbClr val="FF0000"/>
                </a:solidFill>
              </a:rPr>
              <a:t> уровень- 1 чел.                                           Не готов-0 чел.</a:t>
            </a:r>
            <a:endParaRPr lang="en-US" sz="1800" dirty="0" smtClean="0">
              <a:solidFill>
                <a:srgbClr val="FF0000"/>
              </a:solidFill>
            </a:endParaRPr>
          </a:p>
          <a:p>
            <a:r>
              <a:rPr lang="en-US" sz="1800" dirty="0" smtClean="0">
                <a:solidFill>
                  <a:srgbClr val="FF0000"/>
                </a:solidFill>
              </a:rPr>
              <a:t>I</a:t>
            </a:r>
            <a:r>
              <a:rPr lang="ru-RU" sz="1800" dirty="0" smtClean="0">
                <a:solidFill>
                  <a:srgbClr val="FF0000"/>
                </a:solidFill>
              </a:rPr>
              <a:t> уровень- 0 чел.</a:t>
            </a:r>
          </a:p>
          <a:p>
            <a:pPr marL="0" indent="0">
              <a:buNone/>
            </a:pPr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r>
              <a:rPr lang="ru-RU" sz="2000" dirty="0" smtClean="0">
                <a:solidFill>
                  <a:srgbClr val="FF0000"/>
                </a:solidFill>
              </a:rPr>
              <a:t>Замечание: 4 задание</a:t>
            </a:r>
            <a:r>
              <a:rPr lang="ru-RU" sz="2000" dirty="0">
                <a:solidFill>
                  <a:srgbClr val="FF0000"/>
                </a:solidFill>
              </a:rPr>
              <a:t>.</a:t>
            </a:r>
            <a:endParaRPr lang="ru-RU" sz="2000" dirty="0" smtClean="0">
              <a:solidFill>
                <a:srgbClr val="FF000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1398292"/>
              </p:ext>
            </p:extLst>
          </p:nvPr>
        </p:nvGraphicFramePr>
        <p:xfrm>
          <a:off x="251520" y="2708920"/>
          <a:ext cx="8496943" cy="30062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3849"/>
                <a:gridCol w="1213849"/>
                <a:gridCol w="1213849"/>
                <a:gridCol w="1213849"/>
                <a:gridCol w="1213849"/>
                <a:gridCol w="1213849"/>
                <a:gridCol w="1213849"/>
              </a:tblGrid>
              <a:tr h="1041126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Уровень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Зрительно-моторная координация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Математические представления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Мыслительные процессы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Звукобуквенный анализ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err="1" smtClean="0"/>
                        <a:t>Саморегуляция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Внимание</a:t>
                      </a:r>
                      <a:endParaRPr lang="ru-RU" sz="1400" dirty="0"/>
                    </a:p>
                  </a:txBody>
                  <a:tcPr/>
                </a:tc>
              </a:tr>
              <a:tr h="662535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Высокий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-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2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-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2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-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2</a:t>
                      </a:r>
                      <a:endParaRPr lang="ru-RU" sz="3600" dirty="0"/>
                    </a:p>
                  </a:txBody>
                  <a:tcPr/>
                </a:tc>
              </a:tr>
              <a:tr h="662535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средний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-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-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1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-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2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-</a:t>
                      </a:r>
                      <a:endParaRPr lang="ru-RU" sz="3600" dirty="0"/>
                    </a:p>
                  </a:txBody>
                  <a:tcPr/>
                </a:tc>
              </a:tr>
              <a:tr h="54903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низкий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rgbClr val="FF0000"/>
                          </a:solidFill>
                        </a:rPr>
                        <a:t>2</a:t>
                      </a:r>
                      <a:endParaRPr lang="ru-RU" sz="3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ru-RU" sz="3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ru-RU" sz="3600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kumimoji="0" lang="ru-RU" sz="3600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ru-RU" sz="3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kumimoji="0" lang="ru-RU" sz="3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ru-RU" sz="3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kumimoji="0" lang="ru-RU" sz="3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ru-RU" sz="3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kumimoji="0" lang="ru-RU" sz="3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7084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3668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dirty="0" smtClean="0"/>
              <a:t>Показатели мониторинга 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340768"/>
            <a:ext cx="8928992" cy="5400600"/>
          </a:xfrm>
        </p:spPr>
        <p:txBody>
          <a:bodyPr>
            <a:normAutofit fontScale="47500" lnSpcReduction="20000"/>
          </a:bodyPr>
          <a:lstStyle/>
          <a:p>
            <a:pPr lvl="0">
              <a:buClr>
                <a:srgbClr val="0BD0D9"/>
              </a:buClr>
            </a:pPr>
            <a:r>
              <a:rPr lang="ru-RU" sz="3200" b="1" dirty="0">
                <a:solidFill>
                  <a:prstClr val="black"/>
                </a:solidFill>
              </a:rPr>
              <a:t>математические представления</a:t>
            </a:r>
            <a:r>
              <a:rPr lang="ru-RU" sz="3200" dirty="0">
                <a:solidFill>
                  <a:prstClr val="black"/>
                </a:solidFill>
              </a:rPr>
              <a:t> (соотнесение числа и количества, </a:t>
            </a:r>
            <a:r>
              <a:rPr lang="ru-RU" sz="3200" dirty="0" err="1" smtClean="0">
                <a:solidFill>
                  <a:prstClr val="black"/>
                </a:solidFill>
              </a:rPr>
              <a:t>сфомированность</a:t>
            </a:r>
            <a:r>
              <a:rPr lang="ru-RU" sz="3200" dirty="0" smtClean="0">
                <a:solidFill>
                  <a:prstClr val="black"/>
                </a:solidFill>
              </a:rPr>
              <a:t> </a:t>
            </a:r>
            <a:r>
              <a:rPr lang="ru-RU" sz="3200" dirty="0">
                <a:solidFill>
                  <a:prstClr val="black"/>
                </a:solidFill>
              </a:rPr>
              <a:t>представлений «больше, меньше, равно»),</a:t>
            </a:r>
            <a:r>
              <a:rPr lang="ru-RU" sz="3200" b="1" dirty="0">
                <a:solidFill>
                  <a:prstClr val="black"/>
                </a:solidFill>
              </a:rPr>
              <a:t> </a:t>
            </a:r>
            <a:endParaRPr lang="ru-RU" sz="3200" b="1" dirty="0" smtClean="0">
              <a:solidFill>
                <a:prstClr val="black"/>
              </a:solidFill>
            </a:endParaRPr>
          </a:p>
          <a:p>
            <a:pPr lvl="0">
              <a:buClr>
                <a:srgbClr val="0BD0D9"/>
              </a:buClr>
            </a:pPr>
            <a:endParaRPr lang="ru-RU" sz="3200" b="1" dirty="0">
              <a:solidFill>
                <a:prstClr val="black"/>
              </a:solidFill>
            </a:endParaRPr>
          </a:p>
          <a:p>
            <a:pPr lvl="0">
              <a:buClr>
                <a:srgbClr val="0BD0D9"/>
              </a:buClr>
            </a:pPr>
            <a:r>
              <a:rPr lang="ru-RU" sz="3200" b="1" dirty="0">
                <a:solidFill>
                  <a:prstClr val="black"/>
                </a:solidFill>
              </a:rPr>
              <a:t>  </a:t>
            </a:r>
            <a:r>
              <a:rPr lang="ru-RU" sz="3200" b="1" dirty="0" smtClean="0">
                <a:solidFill>
                  <a:prstClr val="black"/>
                </a:solidFill>
              </a:rPr>
              <a:t>мыслительные </a:t>
            </a:r>
            <a:r>
              <a:rPr lang="ru-RU" sz="3200" b="1" dirty="0">
                <a:solidFill>
                  <a:prstClr val="black"/>
                </a:solidFill>
              </a:rPr>
              <a:t>процессы </a:t>
            </a:r>
            <a:r>
              <a:rPr lang="ru-RU" sz="3200" dirty="0">
                <a:solidFill>
                  <a:prstClr val="black"/>
                </a:solidFill>
              </a:rPr>
              <a:t>(обобщения, классификация наглядного материала (т.е. не различие одинаковых фигур в прямом и перевёрнутом положении, в прямом и зеркальном положении, пятый лишний), </a:t>
            </a:r>
            <a:endParaRPr lang="ru-RU" sz="3200" dirty="0" smtClean="0">
              <a:solidFill>
                <a:prstClr val="black"/>
              </a:solidFill>
            </a:endParaRPr>
          </a:p>
          <a:p>
            <a:pPr lvl="0">
              <a:buClr>
                <a:srgbClr val="0BD0D9"/>
              </a:buClr>
            </a:pPr>
            <a:endParaRPr lang="ru-RU" sz="3200" dirty="0">
              <a:solidFill>
                <a:prstClr val="black"/>
              </a:solidFill>
            </a:endParaRPr>
          </a:p>
          <a:p>
            <a:pPr>
              <a:buClr>
                <a:srgbClr val="0BD0D9"/>
              </a:buClr>
            </a:pPr>
            <a:r>
              <a:rPr lang="ru-RU" sz="3200" b="1" dirty="0">
                <a:solidFill>
                  <a:prstClr val="black"/>
                </a:solidFill>
              </a:rPr>
              <a:t>звукобуквенный анализ и синтез, </a:t>
            </a:r>
            <a:r>
              <a:rPr lang="ru-RU" sz="3200" b="1" dirty="0" smtClean="0">
                <a:solidFill>
                  <a:prstClr val="black"/>
                </a:solidFill>
              </a:rPr>
              <a:t>фонематическое </a:t>
            </a:r>
            <a:r>
              <a:rPr lang="ru-RU" sz="3200" b="1" dirty="0">
                <a:solidFill>
                  <a:prstClr val="black"/>
                </a:solidFill>
              </a:rPr>
              <a:t>восприятие</a:t>
            </a:r>
            <a:r>
              <a:rPr lang="ru-RU" sz="3200" dirty="0">
                <a:solidFill>
                  <a:prstClr val="black"/>
                </a:solidFill>
              </a:rPr>
              <a:t>, </a:t>
            </a:r>
            <a:r>
              <a:rPr lang="ru-RU" sz="3200" b="1" dirty="0" err="1">
                <a:solidFill>
                  <a:prstClr val="black"/>
                </a:solidFill>
              </a:rPr>
              <a:t>саморегуляция</a:t>
            </a:r>
            <a:r>
              <a:rPr lang="ru-RU" sz="3200" b="1" dirty="0">
                <a:solidFill>
                  <a:prstClr val="black"/>
                </a:solidFill>
              </a:rPr>
              <a:t> </a:t>
            </a:r>
            <a:r>
              <a:rPr lang="ru-RU" sz="3200" b="1" dirty="0" smtClean="0">
                <a:solidFill>
                  <a:prstClr val="black"/>
                </a:solidFill>
              </a:rPr>
              <a:t>( </a:t>
            </a:r>
            <a:r>
              <a:rPr lang="ru-RU" sz="3200" i="1" dirty="0" smtClean="0">
                <a:solidFill>
                  <a:prstClr val="black"/>
                </a:solidFill>
              </a:rPr>
              <a:t>т.е</a:t>
            </a:r>
            <a:r>
              <a:rPr lang="ru-RU" sz="3200" i="1" dirty="0">
                <a:solidFill>
                  <a:prstClr val="black"/>
                </a:solidFill>
              </a:rPr>
              <a:t>. возможность работать в соответствии с фронтальной инструкцией, умение самостоятельно действовать по образцу и осуществлять контроль, вовремя остановиться в выполнении того или иного задания и переключиться на выполнение </a:t>
            </a:r>
            <a:r>
              <a:rPr lang="ru-RU" sz="3200" i="1" dirty="0" smtClean="0">
                <a:solidFill>
                  <a:prstClr val="black"/>
                </a:solidFill>
              </a:rPr>
              <a:t>следующего), </a:t>
            </a:r>
            <a:endParaRPr lang="ru-RU" sz="3200" i="1" dirty="0">
              <a:solidFill>
                <a:prstClr val="black"/>
              </a:solidFill>
            </a:endParaRPr>
          </a:p>
          <a:p>
            <a:pPr lvl="0">
              <a:buClr>
                <a:srgbClr val="0BD0D9"/>
              </a:buClr>
            </a:pPr>
            <a:endParaRPr lang="ru-RU" sz="3200" dirty="0" smtClean="0">
              <a:solidFill>
                <a:prstClr val="black"/>
              </a:solidFill>
            </a:endParaRPr>
          </a:p>
          <a:p>
            <a:pPr lvl="0">
              <a:buClr>
                <a:srgbClr val="0BD0D9"/>
              </a:buClr>
            </a:pPr>
            <a:r>
              <a:rPr lang="ru-RU" sz="3200" b="1" dirty="0">
                <a:solidFill>
                  <a:prstClr val="black"/>
                </a:solidFill>
              </a:rPr>
              <a:t>в</a:t>
            </a:r>
            <a:r>
              <a:rPr lang="ru-RU" sz="3200" b="1" dirty="0" smtClean="0">
                <a:solidFill>
                  <a:prstClr val="black"/>
                </a:solidFill>
              </a:rPr>
              <a:t>нимание (</a:t>
            </a:r>
            <a:r>
              <a:rPr lang="ru-RU" sz="3200" dirty="0">
                <a:latin typeface="Times New Roman"/>
                <a:ea typeface="Times New Roman"/>
              </a:rPr>
              <a:t>умение самостоятельно действовать по образцу и осуществлять контроль, обладает определенным уровнем темпа работоспособности и при этом не допускает ошибок).</a:t>
            </a:r>
            <a:endParaRPr lang="ru-RU" sz="3200" b="1" dirty="0">
              <a:solidFill>
                <a:prstClr val="black"/>
              </a:solidFill>
            </a:endParaRPr>
          </a:p>
          <a:p>
            <a:pPr lvl="0">
              <a:buClr>
                <a:srgbClr val="0BD0D9"/>
              </a:buClr>
            </a:pPr>
            <a:endParaRPr lang="ru-RU" sz="3200" dirty="0">
              <a:solidFill>
                <a:prstClr val="black"/>
              </a:solidFill>
            </a:endParaRPr>
          </a:p>
          <a:p>
            <a:pPr lvl="0">
              <a:buClr>
                <a:srgbClr val="0BD0D9"/>
              </a:buClr>
            </a:pPr>
            <a:r>
              <a:rPr lang="ru-RU" sz="3200" b="1" dirty="0" smtClean="0">
                <a:solidFill>
                  <a:prstClr val="black"/>
                </a:solidFill>
              </a:rPr>
              <a:t>зрительно </a:t>
            </a:r>
            <a:r>
              <a:rPr lang="ru-RU" sz="3200" b="1" dirty="0">
                <a:solidFill>
                  <a:prstClr val="black"/>
                </a:solidFill>
              </a:rPr>
              <a:t>- моторная координация</a:t>
            </a:r>
            <a:r>
              <a:rPr lang="ru-RU" sz="3200" dirty="0">
                <a:solidFill>
                  <a:prstClr val="black"/>
                </a:solidFill>
              </a:rPr>
              <a:t> (достаточный уровень развития произвольности, развита мелкая мускулатура кисти рук, достаточный уровень развития восприятия и ориентировки в пространстве), </a:t>
            </a:r>
            <a:endParaRPr lang="ru-RU" sz="3200" dirty="0" smtClean="0">
              <a:solidFill>
                <a:prstClr val="black"/>
              </a:solidFill>
            </a:endParaRPr>
          </a:p>
          <a:p>
            <a:pPr lvl="0">
              <a:buClr>
                <a:srgbClr val="0BD0D9"/>
              </a:buClr>
            </a:pPr>
            <a:endParaRPr lang="ru-RU" sz="3200" dirty="0" smtClean="0">
              <a:solidFill>
                <a:prstClr val="black"/>
              </a:solidFill>
            </a:endParaRPr>
          </a:p>
          <a:p>
            <a:pPr lvl="0">
              <a:buClr>
                <a:srgbClr val="0BD0D9"/>
              </a:buClr>
            </a:pPr>
            <a:r>
              <a:rPr lang="ru-RU" sz="3200" b="1" dirty="0" smtClean="0">
                <a:solidFill>
                  <a:prstClr val="black"/>
                </a:solidFill>
              </a:rPr>
              <a:t>мыслительные </a:t>
            </a:r>
            <a:r>
              <a:rPr lang="ru-RU" sz="3200" b="1" dirty="0">
                <a:solidFill>
                  <a:prstClr val="black"/>
                </a:solidFill>
              </a:rPr>
              <a:t>процессы </a:t>
            </a:r>
            <a:r>
              <a:rPr lang="ru-RU" sz="3200" dirty="0">
                <a:solidFill>
                  <a:prstClr val="black"/>
                </a:solidFill>
              </a:rPr>
              <a:t>(обобщения, классификация наглядного материала (т.е. не различие одинаковых фигур в прямом и перевёрнутом положении, в прямом и зеркальном положении, пятый лишний).</a:t>
            </a:r>
          </a:p>
          <a:p>
            <a:pPr lvl="0">
              <a:buClr>
                <a:srgbClr val="0BD0D9"/>
              </a:buClr>
            </a:pPr>
            <a:endParaRPr lang="ru-RU" sz="3200" dirty="0">
              <a:solidFill>
                <a:prstClr val="black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6557405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8147248" cy="564672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МБОУ Большетиганская ООШ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836712"/>
            <a:ext cx="8363272" cy="5616624"/>
          </a:xfrm>
        </p:spPr>
        <p:txBody>
          <a:bodyPr>
            <a:normAutofit/>
          </a:bodyPr>
          <a:lstStyle/>
          <a:p>
            <a:pPr algn="ctr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Протестировано- </a:t>
            </a:r>
            <a:r>
              <a:rPr lang="ru-RU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человека </a:t>
            </a:r>
            <a:r>
              <a:rPr lang="ru-RU" sz="1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( 3 </a:t>
            </a: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выпускника)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  </a:t>
            </a:r>
          </a:p>
          <a:p>
            <a:pPr algn="ctr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Из них:</a:t>
            </a:r>
          </a:p>
          <a:p>
            <a:r>
              <a:rPr lang="en-US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</a:t>
            </a:r>
            <a:r>
              <a:rPr lang="ru-RU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уровень-2 чел.                                            Готов-1 чел.</a:t>
            </a:r>
            <a:endParaRPr lang="en-US" sz="18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</a:t>
            </a:r>
            <a:r>
              <a:rPr lang="ru-RU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уровень-0 чел.                                            Частично готов- 1 чел</a:t>
            </a:r>
            <a:endParaRPr lang="en-US" sz="18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ru-RU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уровень- 1 чел.                                             Не готов-0 чел.</a:t>
            </a:r>
            <a:endParaRPr lang="en-US" sz="18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уровень- 0 чел.</a:t>
            </a:r>
          </a:p>
          <a:p>
            <a:pPr marL="0" indent="0">
              <a:buNone/>
            </a:pPr>
            <a:endParaRPr lang="ru-RU" dirty="0" smtClean="0">
              <a:solidFill>
                <a:srgbClr val="FF0000"/>
              </a:solidFill>
            </a:endParaRPr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r>
              <a:rPr lang="ru-RU" sz="2000" dirty="0" smtClean="0">
                <a:solidFill>
                  <a:srgbClr val="FF0000"/>
                </a:solidFill>
              </a:rPr>
              <a:t>Замечание: 4 задание.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5072780"/>
              </p:ext>
            </p:extLst>
          </p:nvPr>
        </p:nvGraphicFramePr>
        <p:xfrm>
          <a:off x="251520" y="2708920"/>
          <a:ext cx="8496943" cy="30062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3849"/>
                <a:gridCol w="1213849"/>
                <a:gridCol w="1213849"/>
                <a:gridCol w="1213849"/>
                <a:gridCol w="1213849"/>
                <a:gridCol w="1213849"/>
                <a:gridCol w="1213849"/>
              </a:tblGrid>
              <a:tr h="1041126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Уровень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Зрительно-моторная координация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Математические представления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Мыслительные процессы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Звукобуквенный анализ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err="1" smtClean="0"/>
                        <a:t>Саморегуляция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Внимание</a:t>
                      </a:r>
                      <a:endParaRPr lang="ru-RU" sz="1400" dirty="0"/>
                    </a:p>
                  </a:txBody>
                  <a:tcPr/>
                </a:tc>
              </a:tr>
              <a:tr h="662535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Высокий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1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2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2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2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1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-</a:t>
                      </a:r>
                      <a:endParaRPr lang="ru-RU" sz="3600" dirty="0"/>
                    </a:p>
                  </a:txBody>
                  <a:tcPr/>
                </a:tc>
              </a:tr>
              <a:tr h="662535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средний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-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-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-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-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-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-</a:t>
                      </a:r>
                      <a:endParaRPr lang="ru-RU" sz="3600" dirty="0"/>
                    </a:p>
                  </a:txBody>
                  <a:tcPr/>
                </a:tc>
              </a:tr>
              <a:tr h="54903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низкий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ru-RU" sz="3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ru-RU" sz="3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ru-RU" sz="3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ru-RU" sz="3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ru-RU" sz="3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rgbClr val="FF0000"/>
                          </a:solidFill>
                        </a:rPr>
                        <a:t>2</a:t>
                      </a:r>
                      <a:endParaRPr lang="ru-RU" sz="3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92221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704088"/>
            <a:ext cx="6779096" cy="636680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МБОУ </a:t>
            </a:r>
            <a:r>
              <a:rPr lang="ru-RU" sz="2800" dirty="0" err="1" smtClean="0"/>
              <a:t>Подлесношенталинская</a:t>
            </a:r>
            <a:r>
              <a:rPr lang="ru-RU" sz="2800" dirty="0" smtClean="0"/>
              <a:t> </a:t>
            </a:r>
            <a:r>
              <a:rPr lang="ru-RU" sz="2800" dirty="0" err="1" smtClean="0"/>
              <a:t>оош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484784"/>
            <a:ext cx="8301608" cy="187220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Протестировано-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 </a:t>
            </a:r>
            <a:r>
              <a:rPr lang="ru-RU" sz="1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выпускника)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</a:p>
          <a:p>
            <a:pPr marL="0" indent="0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них:</a:t>
            </a:r>
          </a:p>
          <a:p>
            <a:r>
              <a:rPr lang="ru-RU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 </a:t>
            </a:r>
            <a:r>
              <a:rPr lang="ru-RU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уровень-0 </a:t>
            </a:r>
            <a:r>
              <a:rPr lang="ru-RU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чел.                                         </a:t>
            </a:r>
            <a:r>
              <a:rPr lang="ru-RU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Готов-2 </a:t>
            </a:r>
            <a:r>
              <a:rPr lang="ru-RU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чел.</a:t>
            </a:r>
          </a:p>
          <a:p>
            <a:r>
              <a:rPr lang="ru-RU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 </a:t>
            </a:r>
            <a:r>
              <a:rPr lang="ru-RU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уровень-2 </a:t>
            </a:r>
            <a:r>
              <a:rPr lang="ru-RU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чел.                                         Частично готов- </a:t>
            </a:r>
            <a:r>
              <a:rPr lang="ru-RU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</a:t>
            </a:r>
          </a:p>
          <a:p>
            <a:r>
              <a:rPr lang="ru-RU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 уровень- </a:t>
            </a:r>
            <a:r>
              <a:rPr lang="ru-RU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чел</a:t>
            </a:r>
            <a:r>
              <a:rPr lang="ru-RU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                                        Не готов-0 чел.</a:t>
            </a:r>
          </a:p>
          <a:p>
            <a:r>
              <a:rPr lang="ru-RU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уровень- </a:t>
            </a:r>
            <a:r>
              <a:rPr lang="ru-RU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чел</a:t>
            </a:r>
            <a:r>
              <a:rPr lang="ru-RU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7208746"/>
              </p:ext>
            </p:extLst>
          </p:nvPr>
        </p:nvGraphicFramePr>
        <p:xfrm>
          <a:off x="323528" y="3429000"/>
          <a:ext cx="8496943" cy="30062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3849"/>
                <a:gridCol w="1213849"/>
                <a:gridCol w="1213849"/>
                <a:gridCol w="1213849"/>
                <a:gridCol w="1213849"/>
                <a:gridCol w="1213849"/>
                <a:gridCol w="1213849"/>
              </a:tblGrid>
              <a:tr h="1041126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Уровень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Зрительно-моторная координация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Математические представления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Мыслительные процессы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Звукобуквенный анализ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err="1" smtClean="0"/>
                        <a:t>Саморегуляция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Внимание</a:t>
                      </a:r>
                      <a:endParaRPr lang="ru-RU" sz="1400" dirty="0"/>
                    </a:p>
                  </a:txBody>
                  <a:tcPr/>
                </a:tc>
              </a:tr>
              <a:tr h="662535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Высокий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-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4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3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1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2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2</a:t>
                      </a:r>
                      <a:endParaRPr lang="ru-RU" sz="3600" dirty="0"/>
                    </a:p>
                  </a:txBody>
                  <a:tcPr/>
                </a:tc>
              </a:tr>
              <a:tr h="662535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средний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-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-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1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1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1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2</a:t>
                      </a:r>
                      <a:endParaRPr lang="ru-RU" sz="3600" dirty="0"/>
                    </a:p>
                  </a:txBody>
                  <a:tcPr/>
                </a:tc>
              </a:tr>
              <a:tr h="54903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низкий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rgbClr val="FF0000"/>
                          </a:solidFill>
                        </a:rPr>
                        <a:t>4</a:t>
                      </a:r>
                      <a:endParaRPr lang="ru-RU" sz="3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-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-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rgbClr val="FF0000"/>
                          </a:solidFill>
                        </a:rPr>
                        <a:t>2</a:t>
                      </a:r>
                      <a:endParaRPr lang="ru-RU" sz="3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1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-</a:t>
                      </a:r>
                      <a:endParaRPr lang="ru-RU" sz="3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9529519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8147248" cy="564672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МБОУ </a:t>
            </a:r>
            <a:r>
              <a:rPr lang="ru-RU" sz="2800" dirty="0" err="1" smtClean="0"/>
              <a:t>Куркульская</a:t>
            </a:r>
            <a:r>
              <a:rPr lang="ru-RU" sz="2800" dirty="0" smtClean="0"/>
              <a:t> </a:t>
            </a:r>
            <a:r>
              <a:rPr lang="ru-RU" sz="2800" dirty="0" err="1" smtClean="0"/>
              <a:t>сош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836712"/>
            <a:ext cx="8363272" cy="5616624"/>
          </a:xfrm>
        </p:spPr>
        <p:txBody>
          <a:bodyPr>
            <a:normAutofit/>
          </a:bodyPr>
          <a:lstStyle/>
          <a:p>
            <a:pPr algn="ctr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Протестировано- </a:t>
            </a:r>
            <a:r>
              <a:rPr lang="ru-RU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чел.</a:t>
            </a: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 </a:t>
            </a:r>
            <a:r>
              <a:rPr lang="ru-RU" sz="1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выпускника)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  <a:p>
            <a:pPr algn="ctr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Из них:</a:t>
            </a:r>
          </a:p>
          <a:p>
            <a:r>
              <a:rPr lang="en-US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</a:t>
            </a:r>
            <a:r>
              <a:rPr lang="ru-RU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уровень-1 чел.                                         Готов-4 чел.</a:t>
            </a:r>
            <a:endParaRPr lang="en-US" sz="18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</a:t>
            </a:r>
            <a:r>
              <a:rPr lang="ru-RU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уровень-3 чел.                                         Частично готов- 1 чел</a:t>
            </a:r>
            <a:endParaRPr lang="en-US" sz="18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ru-RU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уровень- 0 чел.                                          Не готов-0 чел.</a:t>
            </a:r>
            <a:endParaRPr lang="en-US" sz="18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уровень- 1 чел.</a:t>
            </a:r>
          </a:p>
          <a:p>
            <a:pPr marL="0" indent="0">
              <a:buNone/>
            </a:pPr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endParaRPr lang="ru-RU" sz="2000" dirty="0" smtClean="0">
              <a:solidFill>
                <a:srgbClr val="FF000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5117564"/>
              </p:ext>
            </p:extLst>
          </p:nvPr>
        </p:nvGraphicFramePr>
        <p:xfrm>
          <a:off x="323528" y="2708920"/>
          <a:ext cx="8496943" cy="30062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3849"/>
                <a:gridCol w="1213849"/>
                <a:gridCol w="1213849"/>
                <a:gridCol w="1213849"/>
                <a:gridCol w="1213849"/>
                <a:gridCol w="1213849"/>
                <a:gridCol w="1213849"/>
              </a:tblGrid>
              <a:tr h="1041126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Уровень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Зрительно-моторная координация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Математические представления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Мыслительные процессы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Звукобуквенный анализ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err="1" smtClean="0"/>
                        <a:t>Саморегуляция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Внимание</a:t>
                      </a:r>
                      <a:endParaRPr lang="ru-RU" sz="1400" dirty="0"/>
                    </a:p>
                  </a:txBody>
                  <a:tcPr/>
                </a:tc>
              </a:tr>
              <a:tr h="662535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Высокий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3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4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4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4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2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2</a:t>
                      </a:r>
                      <a:endParaRPr lang="ru-RU" sz="3600" dirty="0"/>
                    </a:p>
                  </a:txBody>
                  <a:tcPr/>
                </a:tc>
              </a:tr>
              <a:tr h="662535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средний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2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-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1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1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-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1</a:t>
                      </a:r>
                      <a:endParaRPr lang="ru-RU" sz="3600" dirty="0"/>
                    </a:p>
                  </a:txBody>
                  <a:tcPr/>
                </a:tc>
              </a:tr>
              <a:tr h="54903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низкий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rgbClr val="FF0000"/>
                          </a:solidFill>
                        </a:rPr>
                        <a:t>-</a:t>
                      </a:r>
                      <a:endParaRPr lang="ru-RU" sz="3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ru-RU" sz="3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rgbClr val="FF0000"/>
                          </a:solidFill>
                        </a:rPr>
                        <a:t>-</a:t>
                      </a:r>
                      <a:endParaRPr lang="ru-RU" sz="3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ru-RU" sz="3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rgbClr val="FF0000"/>
                          </a:solidFill>
                        </a:rPr>
                        <a:t>3</a:t>
                      </a:r>
                      <a:endParaRPr lang="ru-RU" sz="3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rgbClr val="FF0000"/>
                          </a:solidFill>
                        </a:rPr>
                        <a:t>2</a:t>
                      </a:r>
                      <a:endParaRPr lang="ru-RU" sz="3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8445380"/>
              </p:ext>
            </p:extLst>
          </p:nvPr>
        </p:nvGraphicFramePr>
        <p:xfrm>
          <a:off x="323528" y="2708920"/>
          <a:ext cx="8496943" cy="30062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3849"/>
                <a:gridCol w="1213849"/>
                <a:gridCol w="1213849"/>
                <a:gridCol w="1213849"/>
                <a:gridCol w="1213849"/>
                <a:gridCol w="1213849"/>
                <a:gridCol w="1213849"/>
              </a:tblGrid>
              <a:tr h="1041126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Уровень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Зрительно-моторная координация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Математические представления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Мыслительные процессы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Звукобуквенный анализ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err="1" smtClean="0"/>
                        <a:t>Саморегуляция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Внимание</a:t>
                      </a:r>
                      <a:endParaRPr lang="ru-RU" sz="1400" dirty="0"/>
                    </a:p>
                  </a:txBody>
                  <a:tcPr/>
                </a:tc>
              </a:tr>
              <a:tr h="662535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Высокий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3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4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4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4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2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2</a:t>
                      </a:r>
                      <a:endParaRPr lang="ru-RU" sz="3600" dirty="0"/>
                    </a:p>
                  </a:txBody>
                  <a:tcPr/>
                </a:tc>
              </a:tr>
              <a:tr h="662535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средний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2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-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1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1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-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1</a:t>
                      </a:r>
                      <a:endParaRPr lang="ru-RU" sz="3600" dirty="0"/>
                    </a:p>
                  </a:txBody>
                  <a:tcPr/>
                </a:tc>
              </a:tr>
              <a:tr h="54903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низкий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ru-RU" sz="3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ru-RU" sz="3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ru-RU" sz="3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ru-RU" sz="3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rgbClr val="FF0000"/>
                          </a:solidFill>
                        </a:rPr>
                        <a:t>3</a:t>
                      </a:r>
                      <a:endParaRPr lang="ru-RU" sz="3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rgbClr val="FF0000"/>
                          </a:solidFill>
                        </a:rPr>
                        <a:t>2</a:t>
                      </a:r>
                      <a:endParaRPr lang="ru-RU" sz="3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6310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492664"/>
          </a:xfrm>
        </p:spPr>
        <p:txBody>
          <a:bodyPr/>
          <a:lstStyle/>
          <a:p>
            <a:pPr algn="ctr"/>
            <a:r>
              <a:rPr lang="ru-RU" sz="2800" dirty="0">
                <a:solidFill>
                  <a:srgbClr val="04617B"/>
                </a:solidFill>
              </a:rPr>
              <a:t>МБОУ </a:t>
            </a:r>
            <a:r>
              <a:rPr lang="ru-RU" sz="2800" dirty="0" smtClean="0">
                <a:solidFill>
                  <a:srgbClr val="04617B"/>
                </a:solidFill>
              </a:rPr>
              <a:t>Сахаровская </a:t>
            </a:r>
            <a:r>
              <a:rPr lang="ru-RU" sz="2800" dirty="0" err="1" smtClean="0">
                <a:solidFill>
                  <a:srgbClr val="04617B"/>
                </a:solidFill>
              </a:rPr>
              <a:t>оош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1340768"/>
            <a:ext cx="842493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lvl="0" indent="-274320" algn="ctr">
              <a:spcBef>
                <a:spcPct val="20000"/>
              </a:spcBef>
              <a:buClr>
                <a:srgbClr val="0BD0D9"/>
              </a:buClr>
              <a:buSzPct val="95000"/>
              <a:buFont typeface="Wingdings 2"/>
              <a:buChar char=""/>
            </a:pPr>
            <a:r>
              <a:rPr lang="ru-RU" dirty="0"/>
              <a:t>Протестировано- </a:t>
            </a:r>
            <a:r>
              <a:rPr lang="ru-RU" dirty="0" smtClean="0"/>
              <a:t>1  </a:t>
            </a:r>
            <a:r>
              <a:rPr lang="ru-RU" dirty="0"/>
              <a:t>чел.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( 2 выпускника)</a:t>
            </a:r>
          </a:p>
          <a:p>
            <a:pPr algn="ctr"/>
            <a:r>
              <a:rPr lang="ru-RU" dirty="0" smtClean="0"/>
              <a:t>   </a:t>
            </a:r>
            <a:r>
              <a:rPr lang="ru-RU" dirty="0"/>
              <a:t>Из них:</a:t>
            </a:r>
          </a:p>
          <a:p>
            <a:r>
              <a:rPr lang="ru-RU" dirty="0">
                <a:solidFill>
                  <a:srgbClr val="FF0000"/>
                </a:solidFill>
              </a:rPr>
              <a:t>IV </a:t>
            </a:r>
            <a:r>
              <a:rPr lang="ru-RU" dirty="0" smtClean="0">
                <a:solidFill>
                  <a:srgbClr val="FF0000"/>
                </a:solidFill>
              </a:rPr>
              <a:t>уровень-0 </a:t>
            </a:r>
            <a:r>
              <a:rPr lang="ru-RU" dirty="0">
                <a:solidFill>
                  <a:srgbClr val="FF0000"/>
                </a:solidFill>
              </a:rPr>
              <a:t>чел.                                        </a:t>
            </a:r>
            <a:r>
              <a:rPr lang="ru-RU" dirty="0" smtClean="0">
                <a:solidFill>
                  <a:srgbClr val="FF0000"/>
                </a:solidFill>
              </a:rPr>
              <a:t>Готов-1 </a:t>
            </a:r>
            <a:r>
              <a:rPr lang="ru-RU" dirty="0">
                <a:solidFill>
                  <a:srgbClr val="FF0000"/>
                </a:solidFill>
              </a:rPr>
              <a:t>чел.</a:t>
            </a:r>
          </a:p>
          <a:p>
            <a:r>
              <a:rPr lang="ru-RU" dirty="0">
                <a:solidFill>
                  <a:srgbClr val="FF0000"/>
                </a:solidFill>
              </a:rPr>
              <a:t>III </a:t>
            </a:r>
            <a:r>
              <a:rPr lang="ru-RU" dirty="0" smtClean="0">
                <a:solidFill>
                  <a:srgbClr val="FF0000"/>
                </a:solidFill>
              </a:rPr>
              <a:t>уровень-1 </a:t>
            </a:r>
            <a:r>
              <a:rPr lang="ru-RU" dirty="0">
                <a:solidFill>
                  <a:srgbClr val="FF0000"/>
                </a:solidFill>
              </a:rPr>
              <a:t>чел.                                         Частично готов- </a:t>
            </a:r>
            <a:r>
              <a:rPr lang="ru-RU" dirty="0" smtClean="0">
                <a:solidFill>
                  <a:srgbClr val="FF0000"/>
                </a:solidFill>
              </a:rPr>
              <a:t>0 </a:t>
            </a:r>
            <a:r>
              <a:rPr lang="ru-RU" dirty="0">
                <a:solidFill>
                  <a:srgbClr val="FF0000"/>
                </a:solidFill>
              </a:rPr>
              <a:t>чел</a:t>
            </a:r>
          </a:p>
          <a:p>
            <a:r>
              <a:rPr lang="ru-RU" dirty="0">
                <a:solidFill>
                  <a:srgbClr val="FF0000"/>
                </a:solidFill>
              </a:rPr>
              <a:t>II уровень- 0 чел.                                         </a:t>
            </a:r>
            <a:r>
              <a:rPr lang="ru-RU" dirty="0" smtClean="0">
                <a:solidFill>
                  <a:srgbClr val="FF0000"/>
                </a:solidFill>
              </a:rPr>
              <a:t>Не </a:t>
            </a:r>
            <a:r>
              <a:rPr lang="ru-RU" dirty="0">
                <a:solidFill>
                  <a:srgbClr val="FF0000"/>
                </a:solidFill>
              </a:rPr>
              <a:t>готов-0 чел.</a:t>
            </a:r>
          </a:p>
          <a:p>
            <a:r>
              <a:rPr lang="ru-RU" dirty="0">
                <a:solidFill>
                  <a:srgbClr val="FF0000"/>
                </a:solidFill>
              </a:rPr>
              <a:t>I уровень- </a:t>
            </a:r>
            <a:r>
              <a:rPr lang="ru-RU" dirty="0" smtClean="0">
                <a:solidFill>
                  <a:srgbClr val="FF0000"/>
                </a:solidFill>
              </a:rPr>
              <a:t>0 </a:t>
            </a:r>
            <a:r>
              <a:rPr lang="ru-RU" dirty="0">
                <a:solidFill>
                  <a:srgbClr val="FF0000"/>
                </a:solidFill>
              </a:rPr>
              <a:t>чел.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9667272"/>
              </p:ext>
            </p:extLst>
          </p:nvPr>
        </p:nvGraphicFramePr>
        <p:xfrm>
          <a:off x="303253" y="3429000"/>
          <a:ext cx="8496943" cy="30062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3849"/>
                <a:gridCol w="1213849"/>
                <a:gridCol w="1213849"/>
                <a:gridCol w="1213849"/>
                <a:gridCol w="1213849"/>
                <a:gridCol w="1213849"/>
                <a:gridCol w="1213849"/>
              </a:tblGrid>
              <a:tr h="1041126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Уровень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Зрительно-моторная координация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Математические представления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Мыслительные процессы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Звукобуквенный анализ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err="1" smtClean="0"/>
                        <a:t>Саморегуляция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Внимание</a:t>
                      </a:r>
                      <a:endParaRPr lang="ru-RU" sz="1400" dirty="0"/>
                    </a:p>
                  </a:txBody>
                  <a:tcPr/>
                </a:tc>
              </a:tr>
              <a:tr h="662535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Высокий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-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1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1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-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1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1</a:t>
                      </a:r>
                      <a:endParaRPr lang="ru-RU" sz="3600" dirty="0"/>
                    </a:p>
                  </a:txBody>
                  <a:tcPr/>
                </a:tc>
              </a:tr>
              <a:tr h="662535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средний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1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-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-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1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-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-</a:t>
                      </a:r>
                      <a:endParaRPr lang="ru-RU" sz="3600" dirty="0"/>
                    </a:p>
                  </a:txBody>
                  <a:tcPr/>
                </a:tc>
              </a:tr>
              <a:tr h="54903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низкий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ru-RU" sz="3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ru-RU" sz="3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-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-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-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-</a:t>
                      </a:r>
                      <a:endParaRPr lang="ru-RU" sz="3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3360109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8219256" cy="564672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«Западающие» направления по району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9781881"/>
              </p:ext>
            </p:extLst>
          </p:nvPr>
        </p:nvGraphicFramePr>
        <p:xfrm>
          <a:off x="395536" y="1196752"/>
          <a:ext cx="8291514" cy="512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2416"/>
                <a:gridCol w="1080120"/>
                <a:gridCol w="1152128"/>
                <a:gridCol w="1152128"/>
                <a:gridCol w="1152128"/>
                <a:gridCol w="1058092"/>
                <a:gridCol w="1184502"/>
              </a:tblGrid>
              <a:tr h="1223466">
                <a:tc>
                  <a:txBody>
                    <a:bodyPr/>
                    <a:lstStyle/>
                    <a:p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Зрительно-моторная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координация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Математтические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представления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Мыслительная деятельность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Звуко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-буквенный анализ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Саморегуляция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Внимание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АНШ №4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«Петушок»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«Зайчик»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«Солнышко»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«Березка»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«Пчелка»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«Ромашка»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Дюймовочка</a:t>
                      </a:r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</a:t>
                      </a:r>
                      <a:endParaRPr lang="ru-RU" sz="20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20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0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0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20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749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59294582"/>
              </p:ext>
            </p:extLst>
          </p:nvPr>
        </p:nvGraphicFramePr>
        <p:xfrm>
          <a:off x="-1" y="2"/>
          <a:ext cx="9036496" cy="65689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8305"/>
                <a:gridCol w="1177168"/>
                <a:gridCol w="1255645"/>
                <a:gridCol w="1255645"/>
                <a:gridCol w="1255645"/>
                <a:gridCol w="1153160"/>
                <a:gridCol w="1290928"/>
              </a:tblGrid>
              <a:tr h="469956">
                <a:tc>
                  <a:txBody>
                    <a:bodyPr/>
                    <a:lstStyle/>
                    <a:p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Зрительно-моторная</a:t>
                      </a:r>
                      <a:r>
                        <a:rPr lang="ru-RU" sz="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координация</a:t>
                      </a:r>
                      <a:endParaRPr lang="ru-RU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Математтические</a:t>
                      </a:r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представления</a:t>
                      </a:r>
                      <a:endParaRPr lang="ru-RU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Мыслительная деятельность</a:t>
                      </a:r>
                      <a:endParaRPr lang="ru-RU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Звуко</a:t>
                      </a:r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-буквенный анализ</a:t>
                      </a:r>
                      <a:endParaRPr lang="ru-RU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Саморегуляция</a:t>
                      </a:r>
                      <a:endParaRPr lang="ru-RU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Внимание</a:t>
                      </a:r>
                      <a:endParaRPr lang="ru-RU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81186">
                <a:tc>
                  <a:txBody>
                    <a:bodyPr/>
                    <a:lstStyle/>
                    <a:p>
                      <a:r>
                        <a:rPr lang="ru-RU" sz="16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Ст.Шентала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+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+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+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+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+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+</a:t>
                      </a:r>
                      <a:endParaRPr lang="ru-RU" sz="1800" b="1" dirty="0"/>
                    </a:p>
                  </a:txBody>
                  <a:tcPr/>
                </a:tc>
              </a:tr>
              <a:tr h="381186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Билярск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-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-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+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+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+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+</a:t>
                      </a:r>
                      <a:endParaRPr lang="ru-RU" sz="1800" b="1" dirty="0"/>
                    </a:p>
                  </a:txBody>
                  <a:tcPr/>
                </a:tc>
              </a:tr>
              <a:tr h="381186">
                <a:tc>
                  <a:txBody>
                    <a:bodyPr/>
                    <a:lstStyle/>
                    <a:p>
                      <a:r>
                        <a:rPr lang="ru-RU" sz="16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Сахаровка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+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+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+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+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+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+</a:t>
                      </a:r>
                      <a:endParaRPr lang="ru-RU" sz="1800" b="1" dirty="0"/>
                    </a:p>
                  </a:txBody>
                  <a:tcPr/>
                </a:tc>
              </a:tr>
              <a:tr h="381186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Речное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+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+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+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+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+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+</a:t>
                      </a:r>
                      <a:endParaRPr lang="ru-RU" sz="1800" b="1" dirty="0"/>
                    </a:p>
                  </a:txBody>
                  <a:tcPr/>
                </a:tc>
              </a:tr>
              <a:tr h="381186">
                <a:tc>
                  <a:txBody>
                    <a:bodyPr/>
                    <a:lstStyle/>
                    <a:p>
                      <a:r>
                        <a:rPr lang="ru-RU" sz="16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Левашово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-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+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+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+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+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+</a:t>
                      </a:r>
                      <a:endParaRPr lang="ru-RU" sz="1800" b="1" dirty="0"/>
                    </a:p>
                  </a:txBody>
                  <a:tcPr/>
                </a:tc>
              </a:tr>
              <a:tr h="381186">
                <a:tc>
                  <a:txBody>
                    <a:bodyPr/>
                    <a:lstStyle/>
                    <a:p>
                      <a:r>
                        <a:rPr lang="ru-RU" sz="16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Ялкино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-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+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+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+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-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+</a:t>
                      </a:r>
                      <a:endParaRPr lang="ru-RU" sz="1800" b="1" dirty="0"/>
                    </a:p>
                  </a:txBody>
                  <a:tcPr/>
                </a:tc>
              </a:tr>
              <a:tr h="381186">
                <a:tc>
                  <a:txBody>
                    <a:bodyPr/>
                    <a:lstStyle/>
                    <a:p>
                      <a:r>
                        <a:rPr lang="ru-RU" sz="16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Чув.Майна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81186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Ромодан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81186">
                <a:tc>
                  <a:txBody>
                    <a:bodyPr/>
                    <a:lstStyle/>
                    <a:p>
                      <a:r>
                        <a:rPr lang="ru-RU" sz="16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Ср.Тиганы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81186">
                <a:tc>
                  <a:txBody>
                    <a:bodyPr/>
                    <a:lstStyle/>
                    <a:p>
                      <a:r>
                        <a:rPr lang="ru-RU" sz="16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М.Курнали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81186">
                <a:tc>
                  <a:txBody>
                    <a:bodyPr/>
                    <a:lstStyle/>
                    <a:p>
                      <a:r>
                        <a:rPr lang="ru-RU" sz="16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Шама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81186">
                <a:tc>
                  <a:txBody>
                    <a:bodyPr/>
                    <a:lstStyle/>
                    <a:p>
                      <a:r>
                        <a:rPr lang="ru-RU" sz="16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Лебедино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81186">
                <a:tc>
                  <a:txBody>
                    <a:bodyPr/>
                    <a:lstStyle/>
                    <a:p>
                      <a:r>
                        <a:rPr lang="ru-RU" sz="16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Б.Полянки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81186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Б.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Тиганы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81186">
                <a:tc>
                  <a:txBody>
                    <a:bodyPr/>
                    <a:lstStyle/>
                    <a:p>
                      <a:r>
                        <a:rPr lang="ru-RU" sz="16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Подлесная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Ш.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81186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</a:t>
                      </a:r>
                      <a:endParaRPr lang="ru-RU" sz="18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8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8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8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8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8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8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57930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36680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Методические рекомендации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412776"/>
            <a:ext cx="8363272" cy="4911824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Заведующим ДОУ: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Разработать и внедрить «дорожную карту» по </a:t>
            </a: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повышению качества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образования;</a:t>
            </a:r>
          </a:p>
          <a:p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Старшим воспитателям: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Совершенствовать структуру и содержание перспективного планирования (рабочих программ) и тематических планов;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Повысить эффективность и качество всех видов занятий.</a:t>
            </a:r>
          </a:p>
          <a:p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Воспитателям: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результатам сравнительного мониторинга разработать индивидуальный план работы с детьми по «проблемным» зонам;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Совершенствовать методику проведения занятий.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5780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147248" cy="63668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dirty="0" smtClean="0"/>
              <a:t>Уровень развития </a:t>
            </a:r>
            <a:r>
              <a:rPr lang="ru-RU" sz="4800" dirty="0"/>
              <a:t>(</a:t>
            </a:r>
            <a:r>
              <a:rPr lang="ru-RU" sz="4800" dirty="0" smtClean="0"/>
              <a:t> город)</a:t>
            </a:r>
            <a:endParaRPr lang="ru-RU" sz="48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41995592"/>
              </p:ext>
            </p:extLst>
          </p:nvPr>
        </p:nvGraphicFramePr>
        <p:xfrm>
          <a:off x="323528" y="1196752"/>
          <a:ext cx="8568952" cy="52565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41278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19256" cy="49266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dirty="0" smtClean="0"/>
              <a:t>Уровень развития(село)</a:t>
            </a:r>
            <a:endParaRPr lang="ru-RU" sz="44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66156317"/>
              </p:ext>
            </p:extLst>
          </p:nvPr>
        </p:nvGraphicFramePr>
        <p:xfrm>
          <a:off x="323528" y="1052736"/>
          <a:ext cx="8424936" cy="53285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76264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8301608" cy="576064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Уровень готовности к школе ( город)</a:t>
            </a:r>
            <a:endParaRPr lang="ru-RU" sz="36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2513671"/>
              </p:ext>
            </p:extLst>
          </p:nvPr>
        </p:nvGraphicFramePr>
        <p:xfrm>
          <a:off x="323528" y="1340769"/>
          <a:ext cx="8363272" cy="49838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42479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8157592" cy="792088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Уровень готовности к школе (село</a:t>
            </a:r>
            <a:r>
              <a:rPr lang="ru-RU" sz="3600" dirty="0"/>
              <a:t>)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5654864"/>
              </p:ext>
            </p:extLst>
          </p:nvPr>
        </p:nvGraphicFramePr>
        <p:xfrm>
          <a:off x="323528" y="1340768"/>
          <a:ext cx="8568952" cy="5040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4005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8157592" cy="792088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Уровень готовности к школе</a:t>
            </a:r>
            <a:endParaRPr lang="ru-RU" sz="36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1715105"/>
              </p:ext>
            </p:extLst>
          </p:nvPr>
        </p:nvGraphicFramePr>
        <p:xfrm>
          <a:off x="323528" y="1340768"/>
          <a:ext cx="8568952" cy="5040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9595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8147248" cy="564672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chemeClr val="tx1"/>
                </a:solidFill>
              </a:rPr>
              <a:t>МБОУ Алексеевская начальная школа-сад №4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9088" y="908720"/>
            <a:ext cx="8363272" cy="5616624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Протестировано- 19 человек (22 выпускника)      </a:t>
            </a: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 них:</a:t>
            </a:r>
          </a:p>
          <a:p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</a:t>
            </a:r>
            <a:r>
              <a:rPr lang="ru-RU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уровень-12 человек                                                 Готов-16 чел.</a:t>
            </a:r>
            <a:endParaRPr lang="en-US" sz="1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</a:t>
            </a:r>
            <a:r>
              <a:rPr lang="ru-RU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уровень- 6 человек                                                  Частично готов- 2чел</a:t>
            </a:r>
            <a:endParaRPr lang="en-US" sz="1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ru-RU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уровень- 1 человек                                                   Не готов- 1 чел.</a:t>
            </a:r>
            <a:endParaRPr lang="en-US" sz="1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уровень-  0 человек</a:t>
            </a:r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7773869"/>
              </p:ext>
            </p:extLst>
          </p:nvPr>
        </p:nvGraphicFramePr>
        <p:xfrm>
          <a:off x="467544" y="3068960"/>
          <a:ext cx="8496943" cy="29838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3849"/>
                <a:gridCol w="1213849"/>
                <a:gridCol w="1213849"/>
                <a:gridCol w="1213849"/>
                <a:gridCol w="1213849"/>
                <a:gridCol w="1213849"/>
                <a:gridCol w="1213849"/>
              </a:tblGrid>
              <a:tr h="1041126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Уровень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Зрительно-моторная координация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Математические представления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Мыслительные процессы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Звукобуквенный анализ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err="1" smtClean="0"/>
                        <a:t>Саморегуляция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Внимание</a:t>
                      </a:r>
                      <a:endParaRPr lang="ru-RU" sz="1400" dirty="0"/>
                    </a:p>
                  </a:txBody>
                  <a:tcPr/>
                </a:tc>
              </a:tr>
              <a:tr h="615058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Высокий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13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18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18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17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15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18</a:t>
                      </a:r>
                      <a:endParaRPr lang="ru-RU" sz="3600" dirty="0"/>
                    </a:p>
                  </a:txBody>
                  <a:tcPr/>
                </a:tc>
              </a:tr>
              <a:tr h="662535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средний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2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-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-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2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4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-</a:t>
                      </a:r>
                      <a:endParaRPr lang="ru-RU" sz="3600" dirty="0"/>
                    </a:p>
                  </a:txBody>
                  <a:tcPr/>
                </a:tc>
              </a:tr>
              <a:tr h="54903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низкий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rgbClr val="FF0000"/>
                          </a:solidFill>
                        </a:rPr>
                        <a:t>4</a:t>
                      </a:r>
                      <a:endParaRPr lang="ru-RU" sz="3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ru-RU" sz="3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ru-RU" sz="3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ru-RU" sz="3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ru-RU" sz="3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ru-RU" sz="3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9169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891</TotalTime>
  <Words>2499</Words>
  <Application>Microsoft Office PowerPoint</Application>
  <PresentationFormat>Экран (4:3)</PresentationFormat>
  <Paragraphs>1276</Paragraphs>
  <Slides>36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42" baseType="lpstr">
      <vt:lpstr>Calibri</vt:lpstr>
      <vt:lpstr>Constantia</vt:lpstr>
      <vt:lpstr>Shruti</vt:lpstr>
      <vt:lpstr>Times New Roman</vt:lpstr>
      <vt:lpstr>Wingdings 2</vt:lpstr>
      <vt:lpstr>Поток</vt:lpstr>
      <vt:lpstr>Результаты мониторинга стартовой готовности к школе у воспитанников подготовительных групп</vt:lpstr>
      <vt:lpstr>                 На основании Приказа  МКУ  «Отдел образования»    №198/од от 13.04.2021 «О проведении мониторинга стартовой готовности у воспитанников подготовительных  групп»  </vt:lpstr>
      <vt:lpstr>Показатели мониторинга </vt:lpstr>
      <vt:lpstr>Уровень развития ( город)</vt:lpstr>
      <vt:lpstr>Уровень развития(село)</vt:lpstr>
      <vt:lpstr>Уровень готовности к школе ( город)</vt:lpstr>
      <vt:lpstr>Уровень готовности к школе (село)</vt:lpstr>
      <vt:lpstr>Уровень готовности к школе</vt:lpstr>
      <vt:lpstr>МБОУ Алексеевская начальная школа-сад №4</vt:lpstr>
      <vt:lpstr>МБДОУ Алексеевский детский сад №3 «Петушок»</vt:lpstr>
      <vt:lpstr>МБДОУ Алексеевский детский сад №2 «Зайчик»</vt:lpstr>
      <vt:lpstr>МБДОУ Алексеевский детский сад №5 «Солнышко»</vt:lpstr>
      <vt:lpstr>МБДОУ Алексеевский детский сад №4 «Березка»</vt:lpstr>
      <vt:lpstr>МБДОУ Алексеевский детский сад №1 «Ромашка»</vt:lpstr>
      <vt:lpstr>МБДОУ Алексеевский детский сад №6 «Пчелка»</vt:lpstr>
      <vt:lpstr>МБДОУ Лебяженский детский сад «Дюймовочка»</vt:lpstr>
      <vt:lpstr>МБОУ Степношенталинская оош</vt:lpstr>
      <vt:lpstr>МБДОУ Билярский детский сад «Сказка»</vt:lpstr>
      <vt:lpstr>МБОУ Реченская ООШ</vt:lpstr>
      <vt:lpstr>МБОУ Левашовская сош</vt:lpstr>
      <vt:lpstr>МБОУ Ялкынская оош</vt:lpstr>
      <vt:lpstr>МБОУ Чувашскомайнская оош</vt:lpstr>
      <vt:lpstr>МБОУ Ромодановская  сош</vt:lpstr>
      <vt:lpstr>МБОУ Среднетиганская  сош</vt:lpstr>
      <vt:lpstr>МБДОУ Войкинский детский сад</vt:lpstr>
      <vt:lpstr>МБОУ Мокрокурналинская сош</vt:lpstr>
      <vt:lpstr>МБОУ Шаминская оош</vt:lpstr>
      <vt:lpstr>МБОУ Лебединская оош</vt:lpstr>
      <vt:lpstr>МБОУ Большеполянская сош</vt:lpstr>
      <vt:lpstr>МБОУ Большетиганская ООШ</vt:lpstr>
      <vt:lpstr>МБОУ Подлесношенталинская оош</vt:lpstr>
      <vt:lpstr>МБОУ Куркульская сош</vt:lpstr>
      <vt:lpstr>МБОУ Сахаровская оош</vt:lpstr>
      <vt:lpstr>«Западающие» направления по району</vt:lpstr>
      <vt:lpstr>Презентация PowerPoint</vt:lpstr>
      <vt:lpstr>Методические рекомендации</vt:lpstr>
    </vt:vector>
  </TitlesOfParts>
  <Company>*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Результаты мониторинга стартовой готовности к школе</dc:title>
  <dc:creator>ольга</dc:creator>
  <cp:lastModifiedBy>Зимина</cp:lastModifiedBy>
  <cp:revision>67</cp:revision>
  <dcterms:created xsi:type="dcterms:W3CDTF">2017-05-19T05:04:32Z</dcterms:created>
  <dcterms:modified xsi:type="dcterms:W3CDTF">2021-07-20T14:24:47Z</dcterms:modified>
</cp:coreProperties>
</file>